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6"/>
  </p:notesMasterIdLst>
  <p:sldIdLst>
    <p:sldId id="256" r:id="rId2"/>
    <p:sldId id="258" r:id="rId3"/>
    <p:sldId id="286" r:id="rId4"/>
    <p:sldId id="313" r:id="rId5"/>
    <p:sldId id="270" r:id="rId6"/>
    <p:sldId id="267" r:id="rId7"/>
    <p:sldId id="259" r:id="rId8"/>
    <p:sldId id="261" r:id="rId9"/>
    <p:sldId id="266" r:id="rId10"/>
    <p:sldId id="277" r:id="rId11"/>
    <p:sldId id="269" r:id="rId12"/>
    <p:sldId id="278" r:id="rId13"/>
    <p:sldId id="322" r:id="rId14"/>
    <p:sldId id="315" r:id="rId15"/>
    <p:sldId id="31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18" r:id="rId29"/>
    <p:sldId id="341" r:id="rId30"/>
    <p:sldId id="342" r:id="rId31"/>
    <p:sldId id="264" r:id="rId32"/>
    <p:sldId id="279" r:id="rId33"/>
    <p:sldId id="339" r:id="rId34"/>
    <p:sldId id="316" r:id="rId35"/>
    <p:sldId id="347" r:id="rId36"/>
    <p:sldId id="351" r:id="rId37"/>
    <p:sldId id="352" r:id="rId38"/>
    <p:sldId id="353" r:id="rId39"/>
    <p:sldId id="354" r:id="rId40"/>
    <p:sldId id="262" r:id="rId41"/>
    <p:sldId id="356" r:id="rId42"/>
    <p:sldId id="357" r:id="rId43"/>
    <p:sldId id="271" r:id="rId44"/>
    <p:sldId id="290" r:id="rId45"/>
  </p:sldIdLst>
  <p:sldSz cx="9144000" cy="5143500" type="screen16x9"/>
  <p:notesSz cx="6858000" cy="9144000"/>
  <p:embeddedFontLst>
    <p:embeddedFont>
      <p:font typeface="Albert Sans" pitchFamily="2" charset="77"/>
      <p:regular r:id="rId47"/>
      <p:bold r:id="rId48"/>
      <p:italic r:id="rId49"/>
      <p:boldItalic r:id="rId50"/>
    </p:embeddedFont>
    <p:embeddedFont>
      <p:font typeface="Albert Sans Black" pitchFamily="2" charset="77"/>
      <p:bold r:id="rId51"/>
    </p:embeddedFont>
    <p:embeddedFont>
      <p:font typeface="Albert Sans Medium" pitchFamily="2" charset="77"/>
      <p:regular r:id="rId52"/>
    </p:embeddedFont>
    <p:embeddedFont>
      <p:font typeface="Alexandria Medium" pitchFamily="2" charset="-78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00"/>
    <a:srgbClr val="A1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C33D16-3101-402E-BF78-D12FA6E878D3}">
  <a:tblStyle styleId="{7CC33D16-3101-402E-BF78-D12FA6E878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A701B3-F646-4566-B47C-E3DEAA2E35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0"/>
    <p:restoredTop sz="94710"/>
  </p:normalViewPr>
  <p:slideViewPr>
    <p:cSldViewPr snapToGrid="0">
      <p:cViewPr varScale="1">
        <p:scale>
          <a:sx n="200" d="100"/>
          <a:sy n="200" d="100"/>
        </p:scale>
        <p:origin x="288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72bee519d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72bee519d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819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72bee519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72bee519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62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68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6E691A57-2135-1ECA-D1EF-719D369A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E992BEAA-AA4B-D36A-B63B-AE2639CED8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9C043584-3E41-3566-A269-C4758913B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585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2F147B78-752C-3CF0-09D6-A89374957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>
            <a:extLst>
              <a:ext uri="{FF2B5EF4-FFF2-40B4-BE49-F238E27FC236}">
                <a16:creationId xmlns:a16="http://schemas.microsoft.com/office/drawing/2014/main" id="{30C25EF7-B178-306D-7677-17940BED4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>
            <a:extLst>
              <a:ext uri="{FF2B5EF4-FFF2-40B4-BE49-F238E27FC236}">
                <a16:creationId xmlns:a16="http://schemas.microsoft.com/office/drawing/2014/main" id="{F0A2BE3B-6303-E960-5657-9DF7A4E46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00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E12A8080-EB0F-EFDB-D4E6-EAA80B9F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7E5EEECB-C52C-A845-3519-A82E0755D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30FE0D1C-360F-4C71-8B87-4ED985903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875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DD7DEB9E-1206-8956-4AA5-7DAAEE13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3FF05841-FE0A-45B0-91B1-CDE92B5E6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4B4445FF-1354-B75D-C382-4367BE6545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3823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4D3DAB23-753D-435C-8DCC-E24568AEA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D91AC2FD-9786-AEA6-CB37-27A3F23DDD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D7FB35BD-BC25-8914-D9C6-F049082391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878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E673BA36-7D1F-8741-6A2F-D138A613B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48E3B175-0427-F87D-F565-732A8321B0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28C0F893-0E6D-BE95-1F80-F7A5019D8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98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B625041D-B5BB-1E1E-0594-3C1BFE71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254BEE29-F5C0-B6D0-EE59-DF33F5F03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C819B8FA-B7B2-B74B-80F4-9901CA9DF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55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73ADD198-2520-81A7-5AC2-97440610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57463E85-6753-E4FC-8B1F-9FD460F4E7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46B3BE3E-E93D-918A-3347-FEBBA8890B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0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D583A286-9CEC-ECCF-621F-AD471854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720F02F8-B359-8D59-FEB2-6F0F4A097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CF942727-251D-D6D8-349F-75D976569A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61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CCF40E63-3113-F33A-0342-22CF7E1F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9EE3EAA4-975A-9947-5C7D-A3CC3DE25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20A2D9B1-D9E1-FB78-A84F-75DFFDE91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28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2DBD55C2-F08F-3176-44CC-1F5A0370A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AEB9D3E3-9D45-FEC5-C31A-DF624FF7F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7963B7FD-F6FF-DDA8-E124-7255338D20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76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F6CF9E23-AE4F-EAB0-03B8-1B813C9A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873388CB-0AE0-5A2C-5A3C-F45984E08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F8C5B6DD-D2DC-38CC-7E4C-4E656EF65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856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E8F9BCEA-7DEE-5BE9-DD2E-146916A7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26408EEA-61FA-9B62-C387-56FADE94B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1606FE4A-E6D8-4B9E-5A18-D93E3ABB1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002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E228AC49-66BE-B517-8E86-F7372924B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B0E3D514-AC2F-A077-F3B7-9D67C4F6F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C29BE488-73F3-CD76-CE56-103A907D7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643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A0FFA8C5-FD2D-A374-2B91-A22AFAA4B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E0929EEF-4B40-5C69-A9C2-841FA83107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FAF7B887-83A1-1C7B-761D-7A5F18A07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04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AE6062B-645B-2825-BB32-0FA39452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B219EB4-F809-DE8B-CC9F-02812906D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90FA6FDA-C757-11CC-77D1-8E47BB649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9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92C85A67-E578-A6EA-E94B-263F0D52A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FF33EA10-3B85-88FC-2614-C5DFBCF93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F595A4D2-34C5-02DB-DE9B-5C2140856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46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bee519d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bee519d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22C9F3BA-C647-EBF5-2CE1-3EDE5B40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DDD226AA-48F6-F30A-54DD-63CC3A988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E40831B8-288C-93D7-01B9-C2E2FD676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450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599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72bee519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72bee519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764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7AC26D68-8486-31B8-C638-06A91413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72bee519d_0_734:notes">
            <a:extLst>
              <a:ext uri="{FF2B5EF4-FFF2-40B4-BE49-F238E27FC236}">
                <a16:creationId xmlns:a16="http://schemas.microsoft.com/office/drawing/2014/main" id="{816233C3-4B1D-3C28-6791-874DF46A9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72bee519d_0_734:notes">
            <a:extLst>
              <a:ext uri="{FF2B5EF4-FFF2-40B4-BE49-F238E27FC236}">
                <a16:creationId xmlns:a16="http://schemas.microsoft.com/office/drawing/2014/main" id="{82338901-5876-0642-86C6-1BA33F6E9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443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60B4B94-FFB4-B7A5-33C7-0C361162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FC20E433-BFEE-A733-35A4-030F9CE02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B03C0823-C933-45B8-4D4D-3501A9325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825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75EC456B-7142-30E5-7849-5166191C9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F65BD849-4E47-5F11-3A67-CA6512DBC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1D5B41B0-0124-33E2-DB45-5E4B33B3C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350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9F19381-87D1-FD1D-F8F6-D8AD9227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8D58CACC-F5DC-AB6C-2BE9-51ADA4492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55EE71B-C795-C6EB-39A9-E5E86BDBC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22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6DF9879A-9122-86A4-A955-57414AAA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51A74DEC-8F8E-C6B5-F0EB-6AE28BE35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23196A05-E4DC-7A21-7E75-3918EFCEB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19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5747E2A4-46AF-31F7-38FA-7C41F983A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0B0CE797-17C8-FDE4-FE50-46F1C6A65A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D9F09D53-D3EE-AC1E-2A8C-C3C8F3947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553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E2DCFC9A-33E4-6383-BD92-00828777C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72bee519d_0_648:notes">
            <a:extLst>
              <a:ext uri="{FF2B5EF4-FFF2-40B4-BE49-F238E27FC236}">
                <a16:creationId xmlns:a16="http://schemas.microsoft.com/office/drawing/2014/main" id="{9C97A107-500F-418E-F8C3-4EDCD2B7A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72bee519d_0_648:notes">
            <a:extLst>
              <a:ext uri="{FF2B5EF4-FFF2-40B4-BE49-F238E27FC236}">
                <a16:creationId xmlns:a16="http://schemas.microsoft.com/office/drawing/2014/main" id="{2095ABD6-B68F-F809-4B60-404CA80F1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052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134E9C90-46C2-508A-F049-B46E4B42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bee519d_0_853:notes">
            <a:extLst>
              <a:ext uri="{FF2B5EF4-FFF2-40B4-BE49-F238E27FC236}">
                <a16:creationId xmlns:a16="http://schemas.microsoft.com/office/drawing/2014/main" id="{2A9E3683-548C-6676-4339-C499EC96D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bee519d_0_853:notes">
            <a:extLst>
              <a:ext uri="{FF2B5EF4-FFF2-40B4-BE49-F238E27FC236}">
                <a16:creationId xmlns:a16="http://schemas.microsoft.com/office/drawing/2014/main" id="{1203B224-26B8-150F-34B8-A1D1E259F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9387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293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2AE196ED-3B27-36A4-9C81-B0BDC9A1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72bee519d_0_443:notes">
            <a:extLst>
              <a:ext uri="{FF2B5EF4-FFF2-40B4-BE49-F238E27FC236}">
                <a16:creationId xmlns:a16="http://schemas.microsoft.com/office/drawing/2014/main" id="{5FED4488-5B64-BB8B-BD26-9FAA0A06F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72bee519d_0_443:notes">
            <a:extLst>
              <a:ext uri="{FF2B5EF4-FFF2-40B4-BE49-F238E27FC236}">
                <a16:creationId xmlns:a16="http://schemas.microsoft.com/office/drawing/2014/main" id="{11FAE5B6-F420-C371-6A0A-A8E5E815F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369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4F1869F0-9CC6-EB34-1A2D-6130F01D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72bee519d_0_443:notes">
            <a:extLst>
              <a:ext uri="{FF2B5EF4-FFF2-40B4-BE49-F238E27FC236}">
                <a16:creationId xmlns:a16="http://schemas.microsoft.com/office/drawing/2014/main" id="{CF75FAD0-41CB-C27E-0EAF-72D03E89A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72bee519d_0_443:notes">
            <a:extLst>
              <a:ext uri="{FF2B5EF4-FFF2-40B4-BE49-F238E27FC236}">
                <a16:creationId xmlns:a16="http://schemas.microsoft.com/office/drawing/2014/main" id="{609A8CBE-71CA-AF21-C76B-F9C3484CA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575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2bee519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2bee519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97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572bee519d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572bee519d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7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90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72bee519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72bee519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84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859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17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5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-64008" y="0"/>
            <a:ext cx="9208008" cy="521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>
            <a:off x="0" y="-68581"/>
            <a:ext cx="9144000" cy="52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-67733" y="-1"/>
            <a:ext cx="9211733" cy="52239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61994" y="-3"/>
            <a:ext cx="8761114" cy="521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 flipH="1">
            <a:off x="387458" y="-2439"/>
            <a:ext cx="8818535" cy="5215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2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7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8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9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3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4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5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>
            <a:spLocks noGrp="1"/>
          </p:cNvSpPr>
          <p:nvPr>
            <p:ph type="title" hasCustomPrompt="1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6" hasCustomPrompt="1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 flipH="1">
            <a:off x="221456" y="-2438"/>
            <a:ext cx="8927117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flipH="1">
            <a:off x="0" y="0"/>
            <a:ext cx="85865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 flipH="1">
            <a:off x="143932" y="0"/>
            <a:ext cx="9000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>
            <a:off x="0" y="-523415"/>
            <a:ext cx="9144000" cy="57678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7043" t="47434" r="-48486" b="-26994"/>
          <a:stretch/>
        </p:blipFill>
        <p:spPr>
          <a:xfrm rot="10800000" flipH="1">
            <a:off x="-2479729" y="-2285"/>
            <a:ext cx="11623717" cy="520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62753" y="-1"/>
            <a:ext cx="9206753" cy="52084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6643" t="13471" r="27548" b="-35825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-1"/>
            <a:ext cx="8877254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 rot="10800000" flipH="1">
            <a:off x="0" y="-2289"/>
            <a:ext cx="9699172" cy="683851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5" r:id="rId20"/>
    <p:sldLayoutId id="2147483676" r:id="rId21"/>
    <p:sldLayoutId id="214748367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hyperlink" Target="https://pngtree.com/freepng/circle-brush-stroke_8653736.html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57.png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hyperlink" Target="https://www.vecteezy.com/png/14455887-curve-arrow-upward-icon-png-on-transparent-background" TargetMode="Externa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hyperlink" Target="https://www.vecteezy.com/png/14455887-curve-arrow-upward-icon-png-on-transparent-background" TargetMode="External"/><Relationship Id="rId9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hotskills.com/mongodb-overview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vecteezy.com/png/14455887-curve-arrow-upward-icon-png-on-transparent-background" TargetMode="External"/><Relationship Id="rId5" Type="http://schemas.openxmlformats.org/officeDocument/2006/relationships/image" Target="../media/image56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seeklogo.com/vector-logo/444844/mongodb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hyperlink" Target="https://www.freelogovectors.net/postman-logo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postman.com/t/postman-cannot-find-my-saved-collections/4893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4228973" y="3072171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Progresso da</a:t>
            </a:r>
            <a:r>
              <a:rPr lang="en" b="1" dirty="0"/>
              <a:t> </a:t>
            </a:r>
            <a:r>
              <a:rPr lang="en" b="1" dirty="0" err="1"/>
              <a:t>Prova</a:t>
            </a:r>
            <a:r>
              <a:rPr lang="en" b="1" dirty="0"/>
              <a:t> de </a:t>
            </a:r>
            <a:r>
              <a:rPr lang="en" b="1" dirty="0" err="1"/>
              <a:t>Aptidão</a:t>
            </a:r>
            <a:r>
              <a:rPr lang="en" b="1" dirty="0"/>
              <a:t> </a:t>
            </a:r>
            <a:r>
              <a:rPr lang="en" b="1" dirty="0" err="1"/>
              <a:t>Profissional</a:t>
            </a:r>
            <a:endParaRPr b="1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0C091C5-16E2-063F-025D-9055F8A3E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1122507" y="1530727"/>
            <a:ext cx="6898985" cy="20820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052C3FA-A996-BBB2-0E53-8EE45C0C8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9" y="155764"/>
            <a:ext cx="388200" cy="388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1753A5-DE71-5300-FA33-ADDC999C1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99" y="4716914"/>
            <a:ext cx="1458259" cy="324612"/>
          </a:xfrm>
          <a:prstGeom prst="rect">
            <a:avLst/>
          </a:prstGeom>
        </p:spPr>
      </p:pic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461C4AEA-36F6-8029-DE3D-6DEDCEB1010B}"/>
              </a:ext>
            </a:extLst>
          </p:cNvPr>
          <p:cNvSpPr txBox="1">
            <a:spLocks/>
          </p:cNvSpPr>
          <p:nvPr/>
        </p:nvSpPr>
        <p:spPr>
          <a:xfrm>
            <a:off x="6007100" y="3342472"/>
            <a:ext cx="2082273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/>
              <a:t>por</a:t>
            </a:r>
            <a:r>
              <a:rPr lang="pt-PT" b="1" dirty="0"/>
              <a:t> Tomé Almeida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7B77EAF-8238-DD24-14E1-CD45916AC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" t="8726" r="6015" b="38839"/>
          <a:stretch/>
        </p:blipFill>
        <p:spPr bwMode="auto">
          <a:xfrm>
            <a:off x="715100" y="2082800"/>
            <a:ext cx="3710850" cy="990227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38575B3-0F23-3FDB-A5A4-18336F15D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4" t="9082" r="6251" b="39549"/>
          <a:stretch/>
        </p:blipFill>
        <p:spPr bwMode="auto">
          <a:xfrm>
            <a:off x="4838701" y="2082573"/>
            <a:ext cx="3801803" cy="990000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Google Shape;444;p56">
            <a:extLst>
              <a:ext uri="{FF2B5EF4-FFF2-40B4-BE49-F238E27FC236}">
                <a16:creationId xmlns:a16="http://schemas.microsoft.com/office/drawing/2014/main" id="{1E6423EF-F36A-C2DC-EA3E-C469F677AB00}"/>
              </a:ext>
            </a:extLst>
          </p:cNvPr>
          <p:cNvSpPr txBox="1">
            <a:spLocks/>
          </p:cNvSpPr>
          <p:nvPr/>
        </p:nvSpPr>
        <p:spPr>
          <a:xfrm>
            <a:off x="1216750" y="3161473"/>
            <a:ext cx="2707550" cy="42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pt-PT" sz="1400" dirty="0" err="1"/>
              <a:t>ffebeb</a:t>
            </a:r>
            <a:r>
              <a:rPr lang="pt-PT" sz="1400" dirty="0"/>
              <a:t> -&gt; d0021b </a:t>
            </a:r>
          </a:p>
        </p:txBody>
      </p:sp>
      <p:sp>
        <p:nvSpPr>
          <p:cNvPr id="25" name="Google Shape;444;p56">
            <a:extLst>
              <a:ext uri="{FF2B5EF4-FFF2-40B4-BE49-F238E27FC236}">
                <a16:creationId xmlns:a16="http://schemas.microsoft.com/office/drawing/2014/main" id="{70A58128-48C3-6FFB-3BDD-9CC30AD6A853}"/>
              </a:ext>
            </a:extLst>
          </p:cNvPr>
          <p:cNvSpPr txBox="1">
            <a:spLocks/>
          </p:cNvSpPr>
          <p:nvPr/>
        </p:nvSpPr>
        <p:spPr>
          <a:xfrm>
            <a:off x="5385827" y="3161472"/>
            <a:ext cx="2707550" cy="42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pt-PT" sz="1400" dirty="0"/>
              <a:t>d0021b -&gt; 4d0000</a:t>
            </a:r>
          </a:p>
        </p:txBody>
      </p:sp>
    </p:spTree>
    <p:extLst>
      <p:ext uri="{BB962C8B-B14F-4D97-AF65-F5344CB8AC3E}">
        <p14:creationId xmlns:p14="http://schemas.microsoft.com/office/powerpoint/2010/main" val="369217692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>
            <a:spLocks noGrp="1"/>
          </p:cNvSpPr>
          <p:nvPr>
            <p:ph type="title"/>
          </p:nvPr>
        </p:nvSpPr>
        <p:spPr>
          <a:xfrm>
            <a:off x="715100" y="4334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sp>
        <p:nvSpPr>
          <p:cNvPr id="358" name="Google Shape;358;p48"/>
          <p:cNvSpPr txBox="1">
            <a:spLocks noGrp="1"/>
          </p:cNvSpPr>
          <p:nvPr>
            <p:ph type="subTitle" idx="3"/>
          </p:nvPr>
        </p:nvSpPr>
        <p:spPr>
          <a:xfrm>
            <a:off x="715100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Cores principais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59" name="Google Shape;359;p48"/>
          <p:cNvSpPr txBox="1">
            <a:spLocks noGrp="1"/>
          </p:cNvSpPr>
          <p:nvPr>
            <p:ph type="subTitle" idx="4"/>
          </p:nvPr>
        </p:nvSpPr>
        <p:spPr>
          <a:xfrm>
            <a:off x="715100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Confirmações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2" name="Google Shape;362;p48"/>
          <p:cNvSpPr txBox="1">
            <a:spLocks noGrp="1"/>
          </p:cNvSpPr>
          <p:nvPr>
            <p:ph type="subTitle" idx="7"/>
          </p:nvPr>
        </p:nvSpPr>
        <p:spPr>
          <a:xfrm>
            <a:off x="3425650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Avisos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3" name="Google Shape;363;p48"/>
          <p:cNvSpPr txBox="1">
            <a:spLocks noGrp="1"/>
          </p:cNvSpPr>
          <p:nvPr>
            <p:ph type="subTitle" idx="8"/>
          </p:nvPr>
        </p:nvSpPr>
        <p:spPr>
          <a:xfrm>
            <a:off x="3425650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Erros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4"/>
          </p:nvPr>
        </p:nvSpPr>
        <p:spPr>
          <a:xfrm>
            <a:off x="5996503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Informações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7" name="Google Shape;367;p48"/>
          <p:cNvSpPr txBox="1">
            <a:spLocks noGrp="1"/>
          </p:cNvSpPr>
          <p:nvPr>
            <p:ph type="subTitle" idx="15"/>
          </p:nvPr>
        </p:nvSpPr>
        <p:spPr>
          <a:xfrm>
            <a:off x="5996503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Cores neutras</a:t>
            </a:r>
            <a:endParaRPr sz="1600" dirty="0">
              <a:latin typeface="Albert Sans Medium" pitchFamily="2" charset="77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8E60939-332A-965F-137E-A07184D82F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 bwMode="auto">
          <a:xfrm rot="16200000">
            <a:off x="1311988" y="1220453"/>
            <a:ext cx="967583" cy="200914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9005C51-D172-4053-D542-1B8023CCB2A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45850" y="1221032"/>
            <a:ext cx="968400" cy="2008800"/>
          </a:xfrm>
          <a:prstGeom prst="round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E22A600-DA4F-A605-609F-E8E48CDB465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7967" y="1220215"/>
            <a:ext cx="968400" cy="2008800"/>
          </a:xfrm>
          <a:prstGeom prst="round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EA40249-3E3C-B5A7-60A3-8BD65C1A094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1409" y="3138950"/>
            <a:ext cx="968400" cy="2008800"/>
          </a:xfrm>
          <a:prstGeom prst="round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B0C552E-15D1-2AE9-8101-8A641E5251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 bwMode="auto">
          <a:xfrm rot="16200000">
            <a:off x="3946429" y="3132021"/>
            <a:ext cx="967583" cy="200914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1DC7788-18C0-406E-71E9-E4AEC9B4E82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632" y="3131783"/>
            <a:ext cx="968400" cy="20088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233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3;p57">
            <a:extLst>
              <a:ext uri="{FF2B5EF4-FFF2-40B4-BE49-F238E27FC236}">
                <a16:creationId xmlns:a16="http://schemas.microsoft.com/office/drawing/2014/main" id="{25DFCC80-D734-E093-63D1-98187B0878FB}"/>
              </a:ext>
            </a:extLst>
          </p:cNvPr>
          <p:cNvSpPr txBox="1">
            <a:spLocks/>
          </p:cNvSpPr>
          <p:nvPr/>
        </p:nvSpPr>
        <p:spPr>
          <a:xfrm>
            <a:off x="4724600" y="2020655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/>
              <a:t>Viewport</a:t>
            </a:r>
            <a:r>
              <a:rPr lang="pt-PT"/>
              <a:t> inicial</a:t>
            </a:r>
            <a:endParaRPr lang="pt-PT" i="1" dirty="0"/>
          </a:p>
        </p:txBody>
      </p:sp>
      <p:sp>
        <p:nvSpPr>
          <p:cNvPr id="5" name="Google Shape;464;p57">
            <a:extLst>
              <a:ext uri="{FF2B5EF4-FFF2-40B4-BE49-F238E27FC236}">
                <a16:creationId xmlns:a16="http://schemas.microsoft.com/office/drawing/2014/main" id="{8F7854E2-9BCE-8348-1F53-1E2290745B70}"/>
              </a:ext>
            </a:extLst>
          </p:cNvPr>
          <p:cNvSpPr txBox="1">
            <a:spLocks/>
          </p:cNvSpPr>
          <p:nvPr/>
        </p:nvSpPr>
        <p:spPr>
          <a:xfrm>
            <a:off x="4724600" y="2569355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Este foi o aspeto inicial do projeto, logo após a instalação do </a:t>
            </a:r>
            <a:r>
              <a:rPr lang="pt-PT" dirty="0" err="1"/>
              <a:t>template</a:t>
            </a:r>
            <a:r>
              <a:rPr lang="pt-PT" dirty="0"/>
              <a:t> base. Representa o ponto de partida antes de personalizações e ajustes.</a:t>
            </a:r>
          </a:p>
        </p:txBody>
      </p:sp>
      <p:sp>
        <p:nvSpPr>
          <p:cNvPr id="22" name="Google Shape;464;p57">
            <a:extLst>
              <a:ext uri="{FF2B5EF4-FFF2-40B4-BE49-F238E27FC236}">
                <a16:creationId xmlns:a16="http://schemas.microsoft.com/office/drawing/2014/main" id="{ECF90D4B-0544-E34C-B7A8-4AD209089EE9}"/>
              </a:ext>
            </a:extLst>
          </p:cNvPr>
          <p:cNvSpPr txBox="1">
            <a:spLocks/>
          </p:cNvSpPr>
          <p:nvPr/>
        </p:nvSpPr>
        <p:spPr>
          <a:xfrm>
            <a:off x="9346838" y="2569355"/>
            <a:ext cx="3892751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Após diversas alterações e melhorias, este é o resultado final. O design foi adaptado para responder a uma experiência moderna e funcional.</a:t>
            </a:r>
          </a:p>
        </p:txBody>
      </p:sp>
      <p:sp>
        <p:nvSpPr>
          <p:cNvPr id="23" name="Google Shape;463;p57">
            <a:extLst>
              <a:ext uri="{FF2B5EF4-FFF2-40B4-BE49-F238E27FC236}">
                <a16:creationId xmlns:a16="http://schemas.microsoft.com/office/drawing/2014/main" id="{DC35A5FB-F080-E340-AE00-C25A6D809D50}"/>
              </a:ext>
            </a:extLst>
          </p:cNvPr>
          <p:cNvSpPr txBox="1">
            <a:spLocks/>
          </p:cNvSpPr>
          <p:nvPr/>
        </p:nvSpPr>
        <p:spPr>
          <a:xfrm>
            <a:off x="9346839" y="2020655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 dirty="0" err="1"/>
              <a:t>Viewport</a:t>
            </a:r>
            <a:r>
              <a:rPr lang="pt-PT" i="1" dirty="0"/>
              <a:t> </a:t>
            </a:r>
            <a:r>
              <a:rPr lang="pt-PT" dirty="0"/>
              <a:t>final</a:t>
            </a:r>
            <a:endParaRPr lang="pt-PT" i="1" dirty="0"/>
          </a:p>
        </p:txBody>
      </p:sp>
      <p:grpSp>
        <p:nvGrpSpPr>
          <p:cNvPr id="465" name="Google Shape;465;p57"/>
          <p:cNvGrpSpPr/>
          <p:nvPr/>
        </p:nvGrpSpPr>
        <p:grpSpPr>
          <a:xfrm>
            <a:off x="792387" y="1617712"/>
            <a:ext cx="3432984" cy="2496295"/>
            <a:chOff x="331763" y="414153"/>
            <a:chExt cx="6903246" cy="5019697"/>
          </a:xfrm>
        </p:grpSpPr>
        <p:sp>
          <p:nvSpPr>
            <p:cNvPr id="466" name="Google Shape;466;p5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6;p48">
            <a:extLst>
              <a:ext uri="{FF2B5EF4-FFF2-40B4-BE49-F238E27FC236}">
                <a16:creationId xmlns:a16="http://schemas.microsoft.com/office/drawing/2014/main" id="{886593F4-1C47-2CA0-66A4-EF994A168242}"/>
              </a:ext>
            </a:extLst>
          </p:cNvPr>
          <p:cNvSpPr txBox="1">
            <a:spLocks/>
          </p:cNvSpPr>
          <p:nvPr/>
        </p:nvSpPr>
        <p:spPr>
          <a:xfrm>
            <a:off x="715100" y="4334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C9D2F6-D133-D1C3-CCA4-2F6A8815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75" y="1717125"/>
            <a:ext cx="3275754" cy="1938633"/>
          </a:xfrm>
          <a:prstGeom prst="rect">
            <a:avLst/>
          </a:prstGeom>
        </p:spPr>
      </p:pic>
      <p:grpSp>
        <p:nvGrpSpPr>
          <p:cNvPr id="14" name="Google Shape;465;p57">
            <a:extLst>
              <a:ext uri="{FF2B5EF4-FFF2-40B4-BE49-F238E27FC236}">
                <a16:creationId xmlns:a16="http://schemas.microsoft.com/office/drawing/2014/main" id="{0CE9C1FE-E964-88DA-0408-9FC5842214A0}"/>
              </a:ext>
            </a:extLst>
          </p:cNvPr>
          <p:cNvGrpSpPr/>
          <p:nvPr/>
        </p:nvGrpSpPr>
        <p:grpSpPr>
          <a:xfrm>
            <a:off x="9524740" y="1617712"/>
            <a:ext cx="3432984" cy="2496295"/>
            <a:chOff x="331763" y="414153"/>
            <a:chExt cx="6903246" cy="5019697"/>
          </a:xfrm>
        </p:grpSpPr>
        <p:sp>
          <p:nvSpPr>
            <p:cNvPr id="15" name="Google Shape;466;p57">
              <a:extLst>
                <a:ext uri="{FF2B5EF4-FFF2-40B4-BE49-F238E27FC236}">
                  <a16:creationId xmlns:a16="http://schemas.microsoft.com/office/drawing/2014/main" id="{DFE85FE4-7928-09D6-3F0E-80BE685AA74F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7;p57">
              <a:extLst>
                <a:ext uri="{FF2B5EF4-FFF2-40B4-BE49-F238E27FC236}">
                  <a16:creationId xmlns:a16="http://schemas.microsoft.com/office/drawing/2014/main" id="{3174C45C-27E9-E1C4-FDCE-207F8811C3FD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8;p57">
              <a:extLst>
                <a:ext uri="{FF2B5EF4-FFF2-40B4-BE49-F238E27FC236}">
                  <a16:creationId xmlns:a16="http://schemas.microsoft.com/office/drawing/2014/main" id="{0E8D86F2-6A80-D3EE-6D0F-8648C949ACB3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;p57">
              <a:extLst>
                <a:ext uri="{FF2B5EF4-FFF2-40B4-BE49-F238E27FC236}">
                  <a16:creationId xmlns:a16="http://schemas.microsoft.com/office/drawing/2014/main" id="{FD321911-6DA3-8A69-A1C3-925836E601E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59902E06-8741-0142-FF61-4D86C616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147" y="1697158"/>
            <a:ext cx="3218604" cy="2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331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22D40B66-D58E-6668-C363-6B7B44AD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4;p57">
            <a:extLst>
              <a:ext uri="{FF2B5EF4-FFF2-40B4-BE49-F238E27FC236}">
                <a16:creationId xmlns:a16="http://schemas.microsoft.com/office/drawing/2014/main" id="{A0E90E51-B1B2-2327-F592-FBD71DF4DEDA}"/>
              </a:ext>
            </a:extLst>
          </p:cNvPr>
          <p:cNvSpPr txBox="1">
            <a:spLocks/>
          </p:cNvSpPr>
          <p:nvPr/>
        </p:nvSpPr>
        <p:spPr>
          <a:xfrm>
            <a:off x="-3592800" y="257175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Este foi o aspeto inicial do projeto, logo após a instalação do </a:t>
            </a:r>
            <a:r>
              <a:rPr lang="pt-PT" dirty="0" err="1"/>
              <a:t>template</a:t>
            </a:r>
            <a:r>
              <a:rPr lang="pt-PT" dirty="0"/>
              <a:t> base. Representa o ponto de partida antes de personalizações e ajustes.</a:t>
            </a:r>
          </a:p>
        </p:txBody>
      </p:sp>
      <p:sp>
        <p:nvSpPr>
          <p:cNvPr id="22" name="Google Shape;464;p57">
            <a:extLst>
              <a:ext uri="{FF2B5EF4-FFF2-40B4-BE49-F238E27FC236}">
                <a16:creationId xmlns:a16="http://schemas.microsoft.com/office/drawing/2014/main" id="{5C5BCE90-DDB1-DF09-82E9-951AF1249431}"/>
              </a:ext>
            </a:extLst>
          </p:cNvPr>
          <p:cNvSpPr txBox="1">
            <a:spLocks/>
          </p:cNvSpPr>
          <p:nvPr/>
        </p:nvSpPr>
        <p:spPr>
          <a:xfrm>
            <a:off x="715100" y="2573089"/>
            <a:ext cx="3803128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Após diversas alterações e melhorias, este é o resultado final. O design foi adaptado para responder a uma experiência moderna e funcional.</a:t>
            </a:r>
          </a:p>
        </p:txBody>
      </p:sp>
      <p:sp>
        <p:nvSpPr>
          <p:cNvPr id="23" name="Google Shape;463;p57">
            <a:extLst>
              <a:ext uri="{FF2B5EF4-FFF2-40B4-BE49-F238E27FC236}">
                <a16:creationId xmlns:a16="http://schemas.microsoft.com/office/drawing/2014/main" id="{B44FF564-DCF4-2652-A8F1-6F67A9BD1D99}"/>
              </a:ext>
            </a:extLst>
          </p:cNvPr>
          <p:cNvSpPr txBox="1">
            <a:spLocks/>
          </p:cNvSpPr>
          <p:nvPr/>
        </p:nvSpPr>
        <p:spPr>
          <a:xfrm>
            <a:off x="715100" y="2024389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 dirty="0" err="1"/>
              <a:t>Viewport</a:t>
            </a:r>
            <a:r>
              <a:rPr lang="pt-PT" i="1" dirty="0"/>
              <a:t> </a:t>
            </a:r>
            <a:r>
              <a:rPr lang="pt-PT" dirty="0"/>
              <a:t>final</a:t>
            </a:r>
            <a:endParaRPr lang="pt-PT" i="1" dirty="0"/>
          </a:p>
        </p:txBody>
      </p:sp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AD1E1422-7AEA-0D73-EE03-D2CAFC01B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18419" y="2024389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Viewport</a:t>
            </a:r>
            <a:r>
              <a:rPr lang="en" dirty="0"/>
              <a:t> </a:t>
            </a:r>
            <a:r>
              <a:rPr lang="en" dirty="0" err="1"/>
              <a:t>inicial</a:t>
            </a:r>
            <a:endParaRPr i="1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C7992AA1-86C8-229C-624B-B44A2753AA6A}"/>
              </a:ext>
            </a:extLst>
          </p:cNvPr>
          <p:cNvGrpSpPr/>
          <p:nvPr/>
        </p:nvGrpSpPr>
        <p:grpSpPr>
          <a:xfrm>
            <a:off x="-3592800" y="1710294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D4D551BB-5C6B-475F-34E8-E1F68A65DE24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A7E7D25C-ED3B-E63C-BDD9-C53D6ED19145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2E09E666-4833-8771-7FC5-210541062A5B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3FE9E43D-AF0C-DAA9-94CA-B3C62026BD33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6;p48">
            <a:extLst>
              <a:ext uri="{FF2B5EF4-FFF2-40B4-BE49-F238E27FC236}">
                <a16:creationId xmlns:a16="http://schemas.microsoft.com/office/drawing/2014/main" id="{6C0376FC-72A7-E684-72AF-7B90CE81ACC3}"/>
              </a:ext>
            </a:extLst>
          </p:cNvPr>
          <p:cNvSpPr txBox="1">
            <a:spLocks/>
          </p:cNvSpPr>
          <p:nvPr/>
        </p:nvSpPr>
        <p:spPr>
          <a:xfrm>
            <a:off x="715100" y="4334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FCC51E-07C6-5678-B4C5-50869CB6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1012" y="1809707"/>
            <a:ext cx="3275754" cy="1938633"/>
          </a:xfrm>
          <a:prstGeom prst="rect">
            <a:avLst/>
          </a:prstGeom>
        </p:spPr>
      </p:pic>
      <p:grpSp>
        <p:nvGrpSpPr>
          <p:cNvPr id="14" name="Google Shape;465;p57">
            <a:extLst>
              <a:ext uri="{FF2B5EF4-FFF2-40B4-BE49-F238E27FC236}">
                <a16:creationId xmlns:a16="http://schemas.microsoft.com/office/drawing/2014/main" id="{BF8ADEF3-A5F0-D72B-9E35-F37F9E23A256}"/>
              </a:ext>
            </a:extLst>
          </p:cNvPr>
          <p:cNvGrpSpPr/>
          <p:nvPr/>
        </p:nvGrpSpPr>
        <p:grpSpPr>
          <a:xfrm>
            <a:off x="4896837" y="1630848"/>
            <a:ext cx="3432984" cy="2496295"/>
            <a:chOff x="331763" y="414153"/>
            <a:chExt cx="6903246" cy="5019697"/>
          </a:xfrm>
        </p:grpSpPr>
        <p:sp>
          <p:nvSpPr>
            <p:cNvPr id="15" name="Google Shape;466;p57">
              <a:extLst>
                <a:ext uri="{FF2B5EF4-FFF2-40B4-BE49-F238E27FC236}">
                  <a16:creationId xmlns:a16="http://schemas.microsoft.com/office/drawing/2014/main" id="{6905E8DF-74B9-C770-BC51-36BC5822A08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7;p57">
              <a:extLst>
                <a:ext uri="{FF2B5EF4-FFF2-40B4-BE49-F238E27FC236}">
                  <a16:creationId xmlns:a16="http://schemas.microsoft.com/office/drawing/2014/main" id="{6517BABA-726F-7B1B-1EFA-3582C94F9AE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8;p57">
              <a:extLst>
                <a:ext uri="{FF2B5EF4-FFF2-40B4-BE49-F238E27FC236}">
                  <a16:creationId xmlns:a16="http://schemas.microsoft.com/office/drawing/2014/main" id="{5188BB87-6D50-4753-BF10-7D7893697250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;p57">
              <a:extLst>
                <a:ext uri="{FF2B5EF4-FFF2-40B4-BE49-F238E27FC236}">
                  <a16:creationId xmlns:a16="http://schemas.microsoft.com/office/drawing/2014/main" id="{2C1938FB-D36E-6BF6-CC47-3F66237EA0A3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70B1D5E4-46F0-F74C-EFEA-FF3E13C4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44" y="1710294"/>
            <a:ext cx="3218604" cy="2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8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EEEDF077-3D2C-F487-1E42-403F8546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FC4CE6BF-C056-5896-FEB8-68AEA85ACFCA}"/>
              </a:ext>
            </a:extLst>
          </p:cNvPr>
          <p:cNvSpPr/>
          <p:nvPr/>
        </p:nvSpPr>
        <p:spPr>
          <a:xfrm>
            <a:off x="507632" y="1427562"/>
            <a:ext cx="3895805" cy="304262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8" name="Google Shape;228;p38">
            <a:extLst>
              <a:ext uri="{FF2B5EF4-FFF2-40B4-BE49-F238E27FC236}">
                <a16:creationId xmlns:a16="http://schemas.microsoft.com/office/drawing/2014/main" id="{088A4B80-A61B-0255-D485-F5A9F40C4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3706" y="639859"/>
            <a:ext cx="975874" cy="317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</a:t>
            </a:r>
            <a:r>
              <a:rPr lang="en" sz="1100" dirty="0" err="1"/>
              <a:t>exemplos</a:t>
            </a:r>
            <a:endParaRPr sz="1100" dirty="0"/>
          </a:p>
        </p:txBody>
      </p:sp>
      <p:sp>
        <p:nvSpPr>
          <p:cNvPr id="4" name="Google Shape;356;p48">
            <a:extLst>
              <a:ext uri="{FF2B5EF4-FFF2-40B4-BE49-F238E27FC236}">
                <a16:creationId xmlns:a16="http://schemas.microsoft.com/office/drawing/2014/main" id="{37CE50EF-1574-D67E-CAA9-B9FF5A56F042}"/>
              </a:ext>
            </a:extLst>
          </p:cNvPr>
          <p:cNvSpPr txBox="1">
            <a:spLocks/>
          </p:cNvSpPr>
          <p:nvPr/>
        </p:nvSpPr>
        <p:spPr>
          <a:xfrm>
            <a:off x="507632" y="484471"/>
            <a:ext cx="345733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E9A018-5B41-AAC8-F7ED-C6EC155F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9" y="2964829"/>
            <a:ext cx="3526487" cy="13765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403EA3-2DAA-7BCA-4AF6-31F86B20A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01" y="1570843"/>
            <a:ext cx="3526487" cy="1376503"/>
          </a:xfrm>
          <a:prstGeom prst="rect">
            <a:avLst/>
          </a:prstGeom>
        </p:spPr>
      </p:pic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88FEEEFC-B9D0-EE92-7CA2-4634374EDFC6}"/>
              </a:ext>
            </a:extLst>
          </p:cNvPr>
          <p:cNvSpPr/>
          <p:nvPr/>
        </p:nvSpPr>
        <p:spPr>
          <a:xfrm>
            <a:off x="4941320" y="1427560"/>
            <a:ext cx="3565392" cy="760469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DFDA120-4CFD-BDBF-9E47-90FCD9A4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398" y="1523031"/>
            <a:ext cx="3380395" cy="25006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E2A8AB-EEBC-BCCC-4B7E-DF530A6B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398" y="1839748"/>
            <a:ext cx="3380395" cy="205933"/>
          </a:xfrm>
          <a:prstGeom prst="rect">
            <a:avLst/>
          </a:prstGeom>
        </p:spPr>
      </p:pic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CA60D8B-95CA-14A8-E2D6-95CD34C648C8}"/>
              </a:ext>
            </a:extLst>
          </p:cNvPr>
          <p:cNvSpPr/>
          <p:nvPr/>
        </p:nvSpPr>
        <p:spPr>
          <a:xfrm>
            <a:off x="4941320" y="2480024"/>
            <a:ext cx="3565392" cy="1990164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995BEAC-26A9-A159-28BC-DA5BAF77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766" y="2619189"/>
            <a:ext cx="3331013" cy="84375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740DD49-9C0F-A916-0143-9DA121477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398" y="3486852"/>
            <a:ext cx="3346381" cy="8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463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71EA7F2A-B9CE-1200-A70D-2C875DAD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0CC7A4A6-CB51-7872-CCCB-EA358E99F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18E23C-AE9C-7D77-7E3A-51DD1523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92AD21F-9777-5DC7-F090-96B07B34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280C92D9-D1F4-C28E-35F0-27EEF6AE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104E65F0-E7D8-A4AB-EA81-15E821248C70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0F714E25-D487-A701-DD83-63A0BD8C0321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913406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0C19EF3E-F73F-3172-C73C-781239C3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6513FF1D-38C6-5990-41E1-8E4979B649CF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/>
              <a:t>&lt;</a:t>
            </a:r>
            <a:r>
              <a:rPr lang="pt-PT" sz="1050" dirty="0" err="1"/>
              <a:t>Swiper</a:t>
            </a:r>
            <a:endParaRPr lang="pt-PT" sz="1050" dirty="0"/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slidesPerView</a:t>
            </a:r>
            <a:r>
              <a:rPr lang="pt-PT" sz="1050" dirty="0"/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spaceBetween</a:t>
            </a:r>
            <a:r>
              <a:rPr lang="pt-PT" sz="1050" dirty="0"/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autoplay</a:t>
            </a:r>
            <a:r>
              <a:rPr lang="pt-PT" sz="1050" dirty="0"/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</a:t>
            </a:r>
            <a:r>
              <a:rPr lang="pt-PT" sz="1050" dirty="0" err="1"/>
              <a:t>delay</a:t>
            </a:r>
            <a:r>
              <a:rPr lang="pt-PT" sz="1050" dirty="0"/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</a:t>
            </a:r>
            <a:r>
              <a:rPr lang="pt-PT" sz="1050" dirty="0" err="1"/>
              <a:t>disableOnInteraction</a:t>
            </a:r>
            <a:r>
              <a:rPr lang="pt-PT" sz="1050" dirty="0"/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loop</a:t>
            </a:r>
            <a:r>
              <a:rPr lang="pt-PT" sz="1050" dirty="0"/>
              <a:t> = {</a:t>
            </a:r>
            <a:r>
              <a:rPr lang="pt-PT" sz="1050" dirty="0" err="1"/>
              <a:t>true</a:t>
            </a:r>
            <a:r>
              <a:rPr lang="pt-PT" sz="1050" dirty="0"/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4617CB70-17BA-434D-5169-6684BBC6CCC7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/>
              <a:t>breakpoints</a:t>
            </a:r>
            <a:r>
              <a:rPr lang="pt-PT" sz="1050" dirty="0"/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slidesPerView</a:t>
            </a:r>
            <a:r>
              <a:rPr lang="pt-PT" sz="1050" dirty="0"/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spaceBetween</a:t>
            </a:r>
            <a:r>
              <a:rPr lang="pt-PT" sz="1050" dirty="0"/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slidesPerView</a:t>
            </a:r>
            <a:r>
              <a:rPr lang="pt-PT" sz="1050" dirty="0"/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spaceBetween</a:t>
            </a:r>
            <a:r>
              <a:rPr lang="pt-PT" sz="1050" dirty="0"/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&gt; &lt;/</a:t>
            </a:r>
            <a:r>
              <a:rPr lang="pt-PT" sz="1050" dirty="0" err="1"/>
              <a:t>Swiper</a:t>
            </a:r>
            <a:r>
              <a:rPr lang="pt-PT" sz="105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641773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12D35D9C-E2A2-17C3-1D1E-C610E8CE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D3CDBA1C-0969-1882-F16D-50A9E3586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B65563-11FF-2AE0-D5FC-CD7196CE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25557D6-AF14-C2DE-8C07-D852988FD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10EDD10A-2306-B398-2B6B-5FE3162D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2463AF75-31E0-245C-3264-809DE98F99F1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57CABBA5-339E-1C47-7ABA-09ED85C7945B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5F5AD621-A7E8-2244-4E3A-06D03F24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6A59040F-6212-2BD2-97B7-A9CCB9C89922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tx1"/>
                </a:solidFill>
              </a:rPr>
              <a:t>&lt;</a:t>
            </a:r>
            <a:r>
              <a:rPr lang="pt-PT" sz="1050" dirty="0" err="1">
                <a:solidFill>
                  <a:schemeClr val="tx1"/>
                </a:solidFill>
              </a:rPr>
              <a:t>Swiper</a:t>
            </a:r>
            <a:endParaRPr lang="pt-PT" sz="1050" dirty="0">
              <a:solidFill>
                <a:schemeClr val="tx1"/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83617E7C-46A7-797B-B29D-D8962984F17C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tx1"/>
                </a:solidFill>
              </a:rPr>
              <a:t>&gt; &lt;/</a:t>
            </a:r>
            <a:r>
              <a:rPr lang="pt-PT" sz="1050" dirty="0" err="1">
                <a:solidFill>
                  <a:schemeClr val="tx1"/>
                </a:solidFill>
              </a:rPr>
              <a:t>Swiper</a:t>
            </a:r>
            <a:r>
              <a:rPr lang="pt-PT" sz="1050" dirty="0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6603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97E4A724-B7F9-5B77-E4D9-75F4E506C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CB778CDA-A4EE-FC7D-A005-6F58752BA0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2ED530-DC2B-E873-567D-D2E53977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0831765-06A4-6336-C64D-AD0F5F13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B6C6FD52-DBE7-CD85-7002-5A22E9D6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E11487C7-B8EE-331A-C53D-E38744220BB4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B51EEB09-9AC2-FD92-2FEE-87365C268801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6F3D49DD-E3D0-D041-0ACB-526B654D6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3812A7B7-BA1F-BB4F-2DF7-2D416FDF8F2C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tx1"/>
                </a:solidFill>
              </a:rPr>
              <a:t>slidesPerView</a:t>
            </a:r>
            <a:r>
              <a:rPr lang="pt-PT" sz="1050" dirty="0">
                <a:solidFill>
                  <a:schemeClr val="tx1"/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3EE71C1D-17E6-FF73-F0E6-6B58D2453507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95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34D63C77-4B97-7C14-0B45-56295B89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76BDF7F1-BEE6-6514-E13C-BD53B2182E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396F41-F8BF-3596-AA29-62D2E9BC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2E2D826-C005-40F2-6406-196FCE39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A9843B64-F677-A7ED-89BB-E5814CA3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2F373554-9B70-8F25-61D8-1FF6F73F0AF0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A73A7558-2D9A-3468-3FAA-4A7207FE491A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239180D6-65A6-9023-A57D-4D8ACC8A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592B9B8F-B22D-39C1-7140-C661F3532F7E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tx1"/>
                </a:solidFill>
              </a:rPr>
              <a:t>   </a:t>
            </a:r>
            <a:r>
              <a:rPr lang="pt-PT" sz="1050" dirty="0" err="1">
                <a:solidFill>
                  <a:schemeClr val="tx1"/>
                </a:solidFill>
              </a:rPr>
              <a:t>spaceBetween</a:t>
            </a:r>
            <a:r>
              <a:rPr lang="pt-PT" sz="1050" dirty="0">
                <a:solidFill>
                  <a:schemeClr val="tx1"/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9FDFB1CB-2211-71E3-E6CB-5EE69409FA3C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3908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6F5FAE5-73A1-916E-3343-4C7B0F53D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D38009E1-5188-2A22-A44D-D266F0CEA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67C19A-686F-B490-330D-A3CE38E5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D6FF973-6C7D-EE60-55FF-9D6B4BC2A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C322383B-AA77-7FDA-6522-7406E2B25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BD6A02F3-39E9-25A9-339C-547DFC46D869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942F857C-00E7-83DC-E541-1B09EA48BB71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6EDE540D-8D0C-CDD5-EBB9-326C8288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F86ED9CF-C89D-C7E7-0E1A-0BE90D6AC719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tx1"/>
                </a:solidFill>
              </a:rPr>
              <a:t>autoplay</a:t>
            </a:r>
            <a:r>
              <a:rPr lang="pt-PT" sz="1050" dirty="0">
                <a:solidFill>
                  <a:schemeClr val="tx1"/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>
                <a:solidFill>
                  <a:schemeClr val="tx1"/>
                </a:solidFill>
              </a:rPr>
              <a:t>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0E555562-B248-3C6D-3FAE-B48B8CF319F5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2311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715100" y="14569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1253524" y="1456972"/>
            <a:ext cx="3318474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e </a:t>
            </a:r>
            <a:r>
              <a:rPr lang="en" dirty="0" err="1"/>
              <a:t>tecnologias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Índice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715100" y="21931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1253524" y="2193180"/>
            <a:ext cx="2798521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Metodologia</a:t>
            </a:r>
            <a:r>
              <a:rPr lang="en" dirty="0"/>
              <a:t> </a:t>
            </a:r>
            <a:r>
              <a:rPr lang="en" dirty="0" err="1"/>
              <a:t>escolhida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5"/>
          </p:nvPr>
        </p:nvSpPr>
        <p:spPr>
          <a:xfrm>
            <a:off x="715100" y="2929397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6"/>
          </p:nvPr>
        </p:nvSpPr>
        <p:spPr>
          <a:xfrm>
            <a:off x="1253525" y="2929387"/>
            <a:ext cx="2484242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Cronograma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7"/>
          </p:nvPr>
        </p:nvSpPr>
        <p:spPr>
          <a:xfrm>
            <a:off x="715100" y="3665597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8"/>
          </p:nvPr>
        </p:nvSpPr>
        <p:spPr>
          <a:xfrm>
            <a:off x="1253525" y="3665595"/>
            <a:ext cx="3318475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Logótipo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9"/>
          </p:nvPr>
        </p:nvSpPr>
        <p:spPr>
          <a:xfrm>
            <a:off x="4867733" y="14569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05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3"/>
          </p:nvPr>
        </p:nvSpPr>
        <p:spPr>
          <a:xfrm>
            <a:off x="5406234" y="1456972"/>
            <a:ext cx="3305966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Escolha da paleta de cores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14"/>
          </p:nvPr>
        </p:nvSpPr>
        <p:spPr>
          <a:xfrm>
            <a:off x="4867733" y="2193169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5"/>
          </p:nvPr>
        </p:nvSpPr>
        <p:spPr>
          <a:xfrm>
            <a:off x="5406234" y="2193166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Edição do </a:t>
            </a:r>
            <a:r>
              <a:rPr lang="pt-PT" dirty="0" err="1"/>
              <a:t>template</a:t>
            </a: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16"/>
          </p:nvPr>
        </p:nvSpPr>
        <p:spPr>
          <a:xfrm>
            <a:off x="4867733" y="2929375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07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17"/>
          </p:nvPr>
        </p:nvSpPr>
        <p:spPr>
          <a:xfrm>
            <a:off x="5406234" y="2929368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Cloud</a:t>
            </a:r>
            <a:endParaRPr dirty="0"/>
          </a:p>
        </p:txBody>
      </p:sp>
      <p:sp>
        <p:nvSpPr>
          <p:cNvPr id="221" name="Google Shape;221;p37"/>
          <p:cNvSpPr txBox="1">
            <a:spLocks noGrp="1"/>
          </p:cNvSpPr>
          <p:nvPr>
            <p:ph type="title" idx="18"/>
          </p:nvPr>
        </p:nvSpPr>
        <p:spPr>
          <a:xfrm>
            <a:off x="4867733" y="36655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08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2" name="Google Shape;222;p37"/>
          <p:cNvSpPr txBox="1">
            <a:spLocks noGrp="1"/>
          </p:cNvSpPr>
          <p:nvPr>
            <p:ph type="subTitle" idx="19"/>
          </p:nvPr>
        </p:nvSpPr>
        <p:spPr>
          <a:xfrm>
            <a:off x="5406234" y="3665563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254FA86A-DF8B-3A6F-DD53-A4012387D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638"/>
          <a:stretch/>
        </p:blipFill>
        <p:spPr>
          <a:xfrm>
            <a:off x="1948008" y="609513"/>
            <a:ext cx="394000" cy="3996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0E654DF5-C979-3F50-40F1-63F10296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48BFD0B9-EF2D-DA17-0464-B71A839B2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69A7BF-7EB5-7DBC-42ED-FE89D50E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E79F1D4-6711-D258-6622-2F73A1E5E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2CE89DEF-87FC-F44C-DF9D-69C46D97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AD191B56-C2D0-962F-6C99-9A393F59262C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20725B1B-8D32-6ED0-2927-B2B2B9DB354E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63D11643-B524-4C4D-C12A-A56C75F7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024762B1-EF96-5C2B-4F11-A572B9ECC39D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tx1"/>
                </a:solidFill>
              </a:rPr>
              <a:t>delay</a:t>
            </a:r>
            <a:r>
              <a:rPr lang="pt-PT" sz="1050" dirty="0">
                <a:solidFill>
                  <a:schemeClr val="tx1"/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2C4395B0-499B-160D-AC62-5A1FBC3EF656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1025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E80D24F-DB75-24CE-85E0-DFCFEA65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4323D056-1311-83B8-98E1-B8745CA592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2683E1-6757-8F38-8C0F-306C6AFB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98FD168-3209-27EF-07DC-9E5B22AA9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C9B250FE-D99D-72AA-9661-06E8BA52D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DC73EF1A-B1D1-8AC1-021F-6FA261E5608C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B36E7955-683E-4311-DC20-BEDBAAF34451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352A5855-6950-C6FC-0813-E5AE3C0FF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DFB1E7A1-B148-7C8B-92EC-9CE56E731B95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tx1"/>
                </a:solidFill>
              </a:rPr>
              <a:t>disableOnInteraction</a:t>
            </a:r>
            <a:r>
              <a:rPr lang="pt-PT" sz="1050" dirty="0">
                <a:solidFill>
                  <a:schemeClr val="tx1"/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65A0FBE8-9BBB-FF0A-7D71-20F22C3CC9D2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9919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0173CDFC-14D8-F7A9-E6C0-B4C800B7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1D8B51BB-14E2-696F-B329-E53B6157CA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D110E1-1234-ADB3-9BAD-8F6A373D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E1F14FE-745A-6334-BAAB-273EA53E7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8F80605B-27E1-8E97-6FF9-94EEBB82D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BF731842-E111-BF5D-2150-E58E8858DF93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447B30A7-01F5-3746-7383-938F06C6AA0F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43B9840F-5612-0410-4973-76C0ECF73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DCDEFBF6-7763-828A-0DA1-C268E8DC725A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>
                <a:solidFill>
                  <a:schemeClr val="tx1"/>
                </a:solidFill>
              </a:rPr>
              <a:t>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CD57F3AD-E796-60E9-14A4-51079F8B23AA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3683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BD5C189B-9D03-941C-6865-2567F5DD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0EE7D1E7-CCBB-BDFC-D0CD-C242E02CC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C46CF0-F9FE-12DC-564E-C0798E1A8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A1D627A-42F8-1BA8-DBFE-8D85811AF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F46B0537-0AA9-258A-7B26-ABA5480E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9BE9A750-4FC5-908C-81EC-2EF7ACD401AE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F0F4C983-C82D-E924-0C41-286FC6F94119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DBFFE937-2D65-7600-9713-A5DAE0F9D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565165C3-1F0C-D0A2-2D18-671FC24989F2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tx1"/>
                </a:solidFill>
              </a:rPr>
              <a:t>loop</a:t>
            </a:r>
            <a:r>
              <a:rPr lang="pt-PT" sz="1050" dirty="0">
                <a:solidFill>
                  <a:schemeClr val="tx1"/>
                </a:solidFill>
              </a:rPr>
              <a:t> = {</a:t>
            </a:r>
            <a:r>
              <a:rPr lang="pt-PT" sz="1050" dirty="0" err="1">
                <a:solidFill>
                  <a:schemeClr val="tx1"/>
                </a:solidFill>
              </a:rPr>
              <a:t>true</a:t>
            </a:r>
            <a:r>
              <a:rPr lang="pt-PT" sz="1050" dirty="0">
                <a:solidFill>
                  <a:schemeClr val="tx1"/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9C9FCBCB-05BF-72CE-3855-679AE0C2AC62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9903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9E4FC6CE-0789-4ABE-8EB1-ACE42210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3F7416CF-73A1-F067-EDB9-F70F0FFABC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5B0E4A-B559-27F3-7C00-0F536C41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90523FE-045E-DD36-5BD2-FCE3A9E55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1246EBAB-2CE9-1D70-14BD-2E01A88F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B372B7F8-8E57-9ACA-1438-2A6A77F2C0FF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CFCB9732-6EF4-0397-6003-C00FD7D519AD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FE6EF9D8-077F-D991-8979-A037F2BC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1D99A498-94F5-5205-1DDA-F18AD9AE1D2B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EA62084D-CF83-EFA9-709E-27EA0595C0DA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tx1"/>
                </a:solidFill>
              </a:rPr>
              <a:t>breakpoints</a:t>
            </a:r>
            <a:r>
              <a:rPr lang="pt-PT" sz="1050" dirty="0">
                <a:solidFill>
                  <a:schemeClr val="tx1"/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tx1"/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0692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1D4ACCE-A65D-70C9-99B5-C101BF29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4588AD3E-D716-C7C8-78C0-CDF1AE7CA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E613B6-F2D6-C811-AE9B-F808DD3AB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0450CC24-4E9A-9A8D-C599-47B9E8EAC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CE834C06-8CAB-A9A9-398A-165EAA23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A5F1759C-BF14-EC1C-B4FB-F83D126105A4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CB412D7F-2828-DEED-4C05-CB672DA2DDBF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728C6D36-0C59-20B4-FCB8-E660C3F01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F9210033-8909-9709-4E65-A63F38657A18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D77FF2C6-238C-611F-918D-8D70A8A26D3F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>
                <a:solidFill>
                  <a:schemeClr val="tx1"/>
                </a:solidFill>
              </a:rPr>
              <a:t>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tx1"/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98771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6526506C-4754-0F73-9429-A7DE9A8FC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974EA228-84F2-71C1-E618-5A4089BB5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60BF72-F4DC-7353-81E5-0AEE6F97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7333B50-EFF4-3F78-6D4D-0B23DCE9F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C667FFA9-8742-6A20-37D2-D02F26ED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CA215B61-09E1-DA24-D5F1-68DCE57109F3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0C686156-F04C-2CCF-F09D-67ED5BA48B8A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87D68698-0902-2DEF-E996-381BCDFE2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C600F99A-A004-E5EC-8395-694CFC51A31C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61AAFA12-A3FF-369C-84A6-42798FF39FB6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tx1"/>
                </a:solidFill>
              </a:rPr>
              <a:t>slidesPerView</a:t>
            </a:r>
            <a:r>
              <a:rPr lang="pt-PT" sz="1050" dirty="0">
                <a:solidFill>
                  <a:schemeClr val="tx1"/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306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FB22501-A1C7-5C16-BE55-AC8F2E42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13CBFB42-9579-6CC5-6218-B2D890AF57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79C380-CBB7-71E1-BF6F-8D25AD67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0F0A8DF-7DF3-14BD-A287-C1621BB86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E75F52A6-F2B3-7F04-290E-D9BF4896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DF3F02DB-EE3B-F47E-3225-EC6D38E767AD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95D385A8-6620-C210-D316-E97C21CC1466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567850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FD07CBAD-D3AE-AAD7-1831-8456EAE7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A0EA7ED7-28A8-AE51-B3E4-2B958EF1F8EB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&lt;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endParaRPr lang="pt-PT" sz="10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autoplay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delay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disableOnInteraction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loop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true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D6F6C1B5-007D-6C17-B845-98EE8D78F4FB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breakpoints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tx1"/>
                </a:solidFill>
              </a:rPr>
              <a:t>spaceBetween</a:t>
            </a:r>
            <a:r>
              <a:rPr lang="pt-PT" sz="1050" dirty="0">
                <a:solidFill>
                  <a:schemeClr val="tx1"/>
                </a:solidFill>
              </a:rPr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slidesPerView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   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spaceBetween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 &lt;/</a:t>
            </a:r>
            <a:r>
              <a:rPr lang="pt-PT" sz="1050" dirty="0" err="1">
                <a:solidFill>
                  <a:schemeClr val="accent3">
                    <a:lumMod val="85000"/>
                  </a:schemeClr>
                </a:solidFill>
              </a:rPr>
              <a:t>Swiper</a:t>
            </a:r>
            <a:r>
              <a:rPr lang="pt-PT" sz="1050" dirty="0">
                <a:solidFill>
                  <a:schemeClr val="accent3">
                    <a:lumMod val="8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6174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45CE03D-7D4C-28AF-E055-E103EF525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F978D331-1F7F-3B9B-6A62-75C85EDE8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Cloud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6525CAA7-6224-4B93-EB6A-4718646B5B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07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 descr="Google Cloud&quot; Icon - Download for free – Iconduck">
            <a:extLst>
              <a:ext uri="{FF2B5EF4-FFF2-40B4-BE49-F238E27FC236}">
                <a16:creationId xmlns:a16="http://schemas.microsoft.com/office/drawing/2014/main" id="{D1BC5EEF-9825-0C97-F92E-6B62A8F1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84" y="2343824"/>
            <a:ext cx="889000" cy="7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6696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8CA9A0FD-E164-1B55-0F00-67E06EB8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8185B3C5-261F-A108-D4A2-CFEAB3E295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527" y="1323607"/>
            <a:ext cx="39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Página</a:t>
            </a:r>
            <a:r>
              <a:rPr lang="en" sz="3200" dirty="0"/>
              <a:t> de </a:t>
            </a:r>
            <a:r>
              <a:rPr lang="en" sz="3200" dirty="0" err="1"/>
              <a:t>registo</a:t>
            </a:r>
            <a:endParaRPr sz="3200"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8F240A1C-712E-D9EA-5090-37EF27879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069" y="3655883"/>
            <a:ext cx="2214367" cy="57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Formulário</a:t>
            </a:r>
            <a:r>
              <a:rPr lang="en" sz="1600" dirty="0"/>
              <a:t> de </a:t>
            </a:r>
            <a:r>
              <a:rPr lang="en" sz="1600" dirty="0" err="1"/>
              <a:t>registo</a:t>
            </a:r>
            <a:endParaRPr sz="1600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9F4CC6FB-E222-176D-FB60-618B566D3B2F}"/>
              </a:ext>
            </a:extLst>
          </p:cNvPr>
          <p:cNvGrpSpPr/>
          <p:nvPr/>
        </p:nvGrpSpPr>
        <p:grpSpPr>
          <a:xfrm>
            <a:off x="5097507" y="1323607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5CD9AFCE-89AF-1521-4951-71E5B8EF7566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B0ECEB9F-8903-18BC-DB26-EA66507FA65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176DEBDB-1F71-0D53-D470-FDC9F8C0AF8A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144C7735-E123-C149-B9DD-D230BE73AEE7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E0E1F03C-0533-C2B1-6B26-BB25E478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0" r="1370"/>
          <a:stretch/>
        </p:blipFill>
        <p:spPr>
          <a:xfrm>
            <a:off x="5179291" y="1430865"/>
            <a:ext cx="3268142" cy="1944000"/>
          </a:xfrm>
          <a:prstGeom prst="rect">
            <a:avLst/>
          </a:prstGeom>
        </p:spPr>
      </p:pic>
      <p:pic>
        <p:nvPicPr>
          <p:cNvPr id="2050" name="Picture 2" descr="Google Icon Logo PNG Vector SVG, EPS, Ai formats (1018 bytes) Free Download">
            <a:extLst>
              <a:ext uri="{FF2B5EF4-FFF2-40B4-BE49-F238E27FC236}">
                <a16:creationId xmlns:a16="http://schemas.microsoft.com/office/drawing/2014/main" id="{309046CA-AA07-AA8B-D8D2-F6C38930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7" y="2242241"/>
            <a:ext cx="389467" cy="3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kedin - Free social media icons">
            <a:extLst>
              <a:ext uri="{FF2B5EF4-FFF2-40B4-BE49-F238E27FC236}">
                <a16:creationId xmlns:a16="http://schemas.microsoft.com/office/drawing/2014/main" id="{C3D7C600-96E4-F209-0B24-6C0033D36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2244176"/>
            <a:ext cx="392400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DA48EFEB-03E8-43B1-5EEF-86EC6C94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7" y="2240326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lack Arrow PNG: Free Transparent Pics">
            <a:extLst>
              <a:ext uri="{FF2B5EF4-FFF2-40B4-BE49-F238E27FC236}">
                <a16:creationId xmlns:a16="http://schemas.microsoft.com/office/drawing/2014/main" id="{1E67094E-D13C-70D3-C9E2-1A91D272E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1101">
            <a:off x="4023201" y="1967876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 descr="NextAuth.js">
            <a:extLst>
              <a:ext uri="{FF2B5EF4-FFF2-40B4-BE49-F238E27FC236}">
                <a16:creationId xmlns:a16="http://schemas.microsoft.com/office/drawing/2014/main" id="{2E8F2B79-3B1A-64D2-C4B4-9874C14C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42" y="2783749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ack Arrow PNG: Free Transparent Pics">
            <a:extLst>
              <a:ext uri="{FF2B5EF4-FFF2-40B4-BE49-F238E27FC236}">
                <a16:creationId xmlns:a16="http://schemas.microsoft.com/office/drawing/2014/main" id="{F13FB721-AEE0-C10D-F3B3-0912EEF6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93339">
            <a:off x="3038233" y="2595728"/>
            <a:ext cx="802543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Arrow PNG: Free Transparent Pics">
            <a:extLst>
              <a:ext uri="{FF2B5EF4-FFF2-40B4-BE49-F238E27FC236}">
                <a16:creationId xmlns:a16="http://schemas.microsoft.com/office/drawing/2014/main" id="{30F60A6A-062A-98B0-5A1F-BDD67881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7571" flipH="1">
            <a:off x="753684" y="2940525"/>
            <a:ext cx="1010824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739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/>
          <p:cNvSpPr txBox="1">
            <a:spLocks noGrp="1"/>
          </p:cNvSpPr>
          <p:nvPr>
            <p:ph type="title"/>
          </p:nvPr>
        </p:nvSpPr>
        <p:spPr>
          <a:xfrm>
            <a:off x="705396" y="670022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</a:t>
            </a:r>
            <a:r>
              <a:rPr lang="en" dirty="0" err="1"/>
              <a:t>utilizadas</a:t>
            </a:r>
            <a:endParaRPr dirty="0"/>
          </a:p>
        </p:txBody>
      </p:sp>
      <p:sp>
        <p:nvSpPr>
          <p:cNvPr id="572" name="Google Shape;572;p65"/>
          <p:cNvSpPr txBox="1"/>
          <p:nvPr/>
        </p:nvSpPr>
        <p:spPr>
          <a:xfrm>
            <a:off x="-112458" y="2705425"/>
            <a:ext cx="2571300" cy="32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Codificação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4" name="Google Shape;574;p65"/>
          <p:cNvSpPr txBox="1"/>
          <p:nvPr/>
        </p:nvSpPr>
        <p:spPr>
          <a:xfrm>
            <a:off x="2160392" y="2705423"/>
            <a:ext cx="2571300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Base de dados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6" name="Google Shape;576;p65"/>
          <p:cNvSpPr txBox="1"/>
          <p:nvPr/>
        </p:nvSpPr>
        <p:spPr>
          <a:xfrm>
            <a:off x="4562346" y="2705423"/>
            <a:ext cx="2571300" cy="3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Edição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1112738" y="319216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p65"/>
          <p:cNvSpPr/>
          <p:nvPr/>
        </p:nvSpPr>
        <p:spPr>
          <a:xfrm>
            <a:off x="3385588" y="319216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7" name="Google Shape;587;p65"/>
          <p:cNvSpPr/>
          <p:nvPr/>
        </p:nvSpPr>
        <p:spPr>
          <a:xfrm>
            <a:off x="5787542" y="319216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589" name="Google Shape;589;p65"/>
          <p:cNvCxnSpPr>
            <a:cxnSpLocks/>
            <a:endCxn id="585" idx="2"/>
          </p:cNvCxnSpPr>
          <p:nvPr/>
        </p:nvCxnSpPr>
        <p:spPr>
          <a:xfrm>
            <a:off x="1233638" y="3252610"/>
            <a:ext cx="21519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6C2F9-FDDA-69D6-D322-262C29B2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35" y="2232856"/>
            <a:ext cx="434306" cy="43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goDB Atlas | Sumo Logic Docs">
            <a:extLst>
              <a:ext uri="{FF2B5EF4-FFF2-40B4-BE49-F238E27FC236}">
                <a16:creationId xmlns:a16="http://schemas.microsoft.com/office/drawing/2014/main" id="{AB63609D-DFF7-89BD-77D2-47D33DE77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39" y="2129785"/>
            <a:ext cx="1184506" cy="6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 descr="Krita – Apps on Google Play">
            <a:extLst>
              <a:ext uri="{FF2B5EF4-FFF2-40B4-BE49-F238E27FC236}">
                <a16:creationId xmlns:a16="http://schemas.microsoft.com/office/drawing/2014/main" id="{1C556197-0FB5-C75A-02C7-D1A1E10DF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217" y="22213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 descr="Inkscape – Wikipédia, a enciclopédia livre">
            <a:extLst>
              <a:ext uri="{FF2B5EF4-FFF2-40B4-BE49-F238E27FC236}">
                <a16:creationId xmlns:a16="http://schemas.microsoft.com/office/drawing/2014/main" id="{F5B715CB-0479-FB89-972D-0355CEA5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894" y="2232856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74;p65">
            <a:extLst>
              <a:ext uri="{FF2B5EF4-FFF2-40B4-BE49-F238E27FC236}">
                <a16:creationId xmlns:a16="http://schemas.microsoft.com/office/drawing/2014/main" id="{320E087D-7A1F-0B4D-5AB2-6F9BDFE894E8}"/>
              </a:ext>
            </a:extLst>
          </p:cNvPr>
          <p:cNvSpPr txBox="1"/>
          <p:nvPr/>
        </p:nvSpPr>
        <p:spPr>
          <a:xfrm>
            <a:off x="7319596" y="2705423"/>
            <a:ext cx="1487987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Planeamento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6" name="Google Shape;585;p65">
            <a:extLst>
              <a:ext uri="{FF2B5EF4-FFF2-40B4-BE49-F238E27FC236}">
                <a16:creationId xmlns:a16="http://schemas.microsoft.com/office/drawing/2014/main" id="{0B8E0489-2C91-D321-413B-F721B34139B5}"/>
              </a:ext>
            </a:extLst>
          </p:cNvPr>
          <p:cNvSpPr/>
          <p:nvPr/>
        </p:nvSpPr>
        <p:spPr>
          <a:xfrm>
            <a:off x="8003140" y="3192161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7" name="Google Shape;589;p65">
            <a:extLst>
              <a:ext uri="{FF2B5EF4-FFF2-40B4-BE49-F238E27FC236}">
                <a16:creationId xmlns:a16="http://schemas.microsoft.com/office/drawing/2014/main" id="{B5BD17AE-AD2E-171E-9FEA-909A254A7865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908340" y="3252611"/>
            <a:ext cx="209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6" descr="notion&quot; Icon - Download for free – Iconduck">
            <a:extLst>
              <a:ext uri="{FF2B5EF4-FFF2-40B4-BE49-F238E27FC236}">
                <a16:creationId xmlns:a16="http://schemas.microsoft.com/office/drawing/2014/main" id="{BDD489EC-A3DA-00CA-5B1C-2B3A8F2D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49" y="2260210"/>
            <a:ext cx="404682" cy="42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589;p65">
            <a:extLst>
              <a:ext uri="{FF2B5EF4-FFF2-40B4-BE49-F238E27FC236}">
                <a16:creationId xmlns:a16="http://schemas.microsoft.com/office/drawing/2014/main" id="{BEFA53C4-8E17-BC6C-DCF9-19E2DA7041F7}"/>
              </a:ext>
            </a:extLst>
          </p:cNvPr>
          <p:cNvCxnSpPr>
            <a:cxnSpLocks/>
            <a:stCxn id="585" idx="6"/>
            <a:endCxn id="587" idx="2"/>
          </p:cNvCxnSpPr>
          <p:nvPr/>
        </p:nvCxnSpPr>
        <p:spPr>
          <a:xfrm>
            <a:off x="3506488" y="3252610"/>
            <a:ext cx="228105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0E6289B1-41EB-A3B7-E336-CF899D79D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8AD1F06C-2B6C-B24E-29F2-38CFBD952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527" y="1323607"/>
            <a:ext cx="39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Página</a:t>
            </a:r>
            <a:r>
              <a:rPr lang="en" sz="3200" dirty="0"/>
              <a:t> de </a:t>
            </a:r>
            <a:r>
              <a:rPr lang="en" sz="3200" dirty="0" err="1"/>
              <a:t>registo</a:t>
            </a:r>
            <a:endParaRPr sz="3200"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F78D7318-9ED9-73F5-D306-254226FC4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069" y="3655883"/>
            <a:ext cx="2214367" cy="57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Formulário</a:t>
            </a:r>
            <a:r>
              <a:rPr lang="en" sz="1600" dirty="0"/>
              <a:t> de </a:t>
            </a:r>
            <a:r>
              <a:rPr lang="en" sz="1600" dirty="0" err="1"/>
              <a:t>registo</a:t>
            </a:r>
            <a:endParaRPr sz="1600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20ED38A9-A55F-F62E-C296-A53B2F51C627}"/>
              </a:ext>
            </a:extLst>
          </p:cNvPr>
          <p:cNvGrpSpPr/>
          <p:nvPr/>
        </p:nvGrpSpPr>
        <p:grpSpPr>
          <a:xfrm>
            <a:off x="5097507" y="1323607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69FB7F1F-FA54-6ABE-DCE1-E21934782704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7EC59C05-DC57-D9AB-8AAF-386D855866FC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47ECCFC7-55FD-0ABB-B1CB-E811C6F86EEC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6706BEA4-2023-911D-A07A-3DDB3B7FC690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58EE4B6-9524-8F24-214E-2551034C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0" r="1370"/>
          <a:stretch/>
        </p:blipFill>
        <p:spPr>
          <a:xfrm>
            <a:off x="5179291" y="1430865"/>
            <a:ext cx="3268142" cy="1944000"/>
          </a:xfrm>
          <a:prstGeom prst="rect">
            <a:avLst/>
          </a:prstGeom>
        </p:spPr>
      </p:pic>
      <p:pic>
        <p:nvPicPr>
          <p:cNvPr id="2050" name="Picture 2" descr="Google Icon Logo PNG Vector SVG, EPS, Ai formats (1018 bytes) Free Download">
            <a:extLst>
              <a:ext uri="{FF2B5EF4-FFF2-40B4-BE49-F238E27FC236}">
                <a16:creationId xmlns:a16="http://schemas.microsoft.com/office/drawing/2014/main" id="{D1702673-F0EC-6A9D-8555-23746602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7" y="2242241"/>
            <a:ext cx="389467" cy="3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kedin - Free social media icons">
            <a:extLst>
              <a:ext uri="{FF2B5EF4-FFF2-40B4-BE49-F238E27FC236}">
                <a16:creationId xmlns:a16="http://schemas.microsoft.com/office/drawing/2014/main" id="{14964CC1-646D-3CA5-E03E-D0EA617F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2244176"/>
            <a:ext cx="392400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3ADC6E39-AA10-7CD2-787A-36236410C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7" y="2240326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lack Arrow PNG: Free Transparent Pics">
            <a:extLst>
              <a:ext uri="{FF2B5EF4-FFF2-40B4-BE49-F238E27FC236}">
                <a16:creationId xmlns:a16="http://schemas.microsoft.com/office/drawing/2014/main" id="{773CD848-B094-09FC-3237-4FE19559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1101">
            <a:off x="4023201" y="1967876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 descr="NextAuth.js">
            <a:extLst>
              <a:ext uri="{FF2B5EF4-FFF2-40B4-BE49-F238E27FC236}">
                <a16:creationId xmlns:a16="http://schemas.microsoft.com/office/drawing/2014/main" id="{974E2756-5D6D-BA78-202C-5411EBC2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42" y="2783749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ack Arrow PNG: Free Transparent Pics">
            <a:extLst>
              <a:ext uri="{FF2B5EF4-FFF2-40B4-BE49-F238E27FC236}">
                <a16:creationId xmlns:a16="http://schemas.microsoft.com/office/drawing/2014/main" id="{6D93424E-DD1F-2106-F556-972618AB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93339">
            <a:off x="3038233" y="2595728"/>
            <a:ext cx="802543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Arrow PNG: Free Transparent Pics">
            <a:extLst>
              <a:ext uri="{FF2B5EF4-FFF2-40B4-BE49-F238E27FC236}">
                <a16:creationId xmlns:a16="http://schemas.microsoft.com/office/drawing/2014/main" id="{C32BDE28-230F-A0C8-746D-C967592AD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7571" flipH="1">
            <a:off x="753684" y="2940525"/>
            <a:ext cx="1010824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CCED1CE-4AF3-2310-DA97-4DA49BEBC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9885" y="1702448"/>
            <a:ext cx="1484560" cy="14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9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07785" y="315547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Instalação</a:t>
            </a:r>
            <a:r>
              <a:rPr lang="en" dirty="0"/>
              <a:t> do mongoose e next-auth</a:t>
            </a:r>
            <a:endParaRPr dirty="0"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"/>
          </p:nvPr>
        </p:nvSpPr>
        <p:spPr>
          <a:xfrm>
            <a:off x="2053885" y="2581890"/>
            <a:ext cx="1096767" cy="39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mongodb</a:t>
            </a:r>
            <a:endParaRPr dirty="0"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3"/>
          </p:nvPr>
        </p:nvSpPr>
        <p:spPr>
          <a:xfrm>
            <a:off x="707685" y="1227789"/>
            <a:ext cx="5930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npm</a:t>
            </a:r>
            <a:r>
              <a:rPr lang="pt-PT" dirty="0"/>
              <a:t> i </a:t>
            </a:r>
            <a:r>
              <a:rPr lang="pt-PT" dirty="0" err="1"/>
              <a:t>next-auth</a:t>
            </a:r>
            <a:r>
              <a:rPr lang="pt-PT" dirty="0"/>
              <a:t> </a:t>
            </a:r>
            <a:r>
              <a:rPr lang="pt-PT" dirty="0" err="1"/>
              <a:t>mongoose</a:t>
            </a:r>
            <a:endParaRPr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AABF8BC-8F9E-21B5-F3FC-58484B19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834080" y="1795749"/>
            <a:ext cx="644205" cy="542206"/>
          </a:xfrm>
          <a:prstGeom prst="rect">
            <a:avLst/>
          </a:prstGeom>
        </p:spPr>
      </p:pic>
      <p:sp>
        <p:nvSpPr>
          <p:cNvPr id="12" name="Google Shape;266;p43">
            <a:extLst>
              <a:ext uri="{FF2B5EF4-FFF2-40B4-BE49-F238E27FC236}">
                <a16:creationId xmlns:a16="http://schemas.microsoft.com/office/drawing/2014/main" id="{E01DE8EB-71F2-21CD-CBE3-B0A06B69D5D4}"/>
              </a:ext>
            </a:extLst>
          </p:cNvPr>
          <p:cNvSpPr txBox="1">
            <a:spLocks/>
          </p:cNvSpPr>
          <p:nvPr/>
        </p:nvSpPr>
        <p:spPr>
          <a:xfrm>
            <a:off x="1495085" y="1940522"/>
            <a:ext cx="19180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 err="1"/>
              <a:t>node_modules</a:t>
            </a:r>
            <a:endParaRPr lang="pt-PT" dirty="0"/>
          </a:p>
        </p:txBody>
      </p:sp>
      <p:sp>
        <p:nvSpPr>
          <p:cNvPr id="13" name="Google Shape;265;p43">
            <a:extLst>
              <a:ext uri="{FF2B5EF4-FFF2-40B4-BE49-F238E27FC236}">
                <a16:creationId xmlns:a16="http://schemas.microsoft.com/office/drawing/2014/main" id="{7B0398CB-B8D5-F9CA-DB45-C6534B1F1C4A}"/>
              </a:ext>
            </a:extLst>
          </p:cNvPr>
          <p:cNvSpPr txBox="1">
            <a:spLocks/>
          </p:cNvSpPr>
          <p:nvPr/>
        </p:nvSpPr>
        <p:spPr>
          <a:xfrm>
            <a:off x="2053885" y="2962891"/>
            <a:ext cx="4153234" cy="39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 err="1"/>
              <a:t>mongodb-connection-string-url</a:t>
            </a:r>
            <a:endParaRPr lang="pt-PT" dirty="0"/>
          </a:p>
        </p:txBody>
      </p:sp>
      <p:sp>
        <p:nvSpPr>
          <p:cNvPr id="14" name="Google Shape;265;p43">
            <a:extLst>
              <a:ext uri="{FF2B5EF4-FFF2-40B4-BE49-F238E27FC236}">
                <a16:creationId xmlns:a16="http://schemas.microsoft.com/office/drawing/2014/main" id="{551A8CC8-8DF3-1639-7471-D672B44D1B40}"/>
              </a:ext>
            </a:extLst>
          </p:cNvPr>
          <p:cNvSpPr txBox="1">
            <a:spLocks/>
          </p:cNvSpPr>
          <p:nvPr/>
        </p:nvSpPr>
        <p:spPr>
          <a:xfrm>
            <a:off x="2070818" y="3354157"/>
            <a:ext cx="1096767" cy="39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 err="1"/>
              <a:t>mongoose</a:t>
            </a:r>
            <a:endParaRPr lang="pt-PT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A00F60-5A9C-E655-B4DD-97413C569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88564" y="2511072"/>
            <a:ext cx="418340" cy="35210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353E9B-D13F-7D47-98DB-B05605A2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88564" y="2912479"/>
            <a:ext cx="418340" cy="35210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6D9C27-5B78-BCD2-F361-43D0C51F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605497" y="3303022"/>
            <a:ext cx="418340" cy="35210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60B4A75-781F-DD9A-3C6E-786E15508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08563">
            <a:off x="5118650" y="2818648"/>
            <a:ext cx="732384" cy="61642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E1C3C16-D47C-4AEF-DC9A-02CD565DB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680" y="644789"/>
            <a:ext cx="4055534" cy="2271099"/>
          </a:xfrm>
          <a:prstGeom prst="rect">
            <a:avLst/>
          </a:prstGeom>
        </p:spPr>
      </p:pic>
      <p:sp>
        <p:nvSpPr>
          <p:cNvPr id="23" name="Google Shape;266;p43">
            <a:extLst>
              <a:ext uri="{FF2B5EF4-FFF2-40B4-BE49-F238E27FC236}">
                <a16:creationId xmlns:a16="http://schemas.microsoft.com/office/drawing/2014/main" id="{3F51049B-4311-82CC-CA6B-919E4C4E7846}"/>
              </a:ext>
            </a:extLst>
          </p:cNvPr>
          <p:cNvSpPr txBox="1">
            <a:spLocks/>
          </p:cNvSpPr>
          <p:nvPr/>
        </p:nvSpPr>
        <p:spPr>
          <a:xfrm>
            <a:off x="715000" y="4098627"/>
            <a:ext cx="5930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 err="1"/>
              <a:t>npm</a:t>
            </a:r>
            <a:r>
              <a:rPr lang="pt-PT" dirty="0"/>
              <a:t> i </a:t>
            </a:r>
            <a:r>
              <a:rPr lang="pt-PT" dirty="0" err="1"/>
              <a:t>next-auth@latest</a:t>
            </a:r>
            <a:endParaRPr lang="pt-PT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F5E027-7601-5036-C0B4-AF9B73DD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780912">
            <a:off x="3554751" y="4469396"/>
            <a:ext cx="400624" cy="337192"/>
          </a:xfrm>
          <a:prstGeom prst="rect">
            <a:avLst/>
          </a:prstGeom>
        </p:spPr>
      </p:pic>
      <p:pic>
        <p:nvPicPr>
          <p:cNvPr id="25" name="Picture 22" descr="NextAuth.js">
            <a:extLst>
              <a:ext uri="{FF2B5EF4-FFF2-40B4-BE49-F238E27FC236}">
                <a16:creationId xmlns:a16="http://schemas.microsoft.com/office/drawing/2014/main" id="{39410902-6D2A-0626-95D8-50BE6AF6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817" y="4291812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12980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4105128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token 0Auth</a:t>
            </a:r>
            <a:endParaRPr dirty="0"/>
          </a:p>
        </p:txBody>
      </p:sp>
      <p:sp>
        <p:nvSpPr>
          <p:cNvPr id="476" name="Google Shape;476;p58"/>
          <p:cNvSpPr txBox="1">
            <a:spLocks noGrp="1"/>
          </p:cNvSpPr>
          <p:nvPr>
            <p:ph type="body" idx="1"/>
          </p:nvPr>
        </p:nvSpPr>
        <p:spPr>
          <a:xfrm>
            <a:off x="4165610" y="2758859"/>
            <a:ext cx="4241790" cy="1363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token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OAuth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do Google é uma credencial que, após autorização do utilizador, permite a uma aplicação aceder de forma segura e temporária a recursos específicos da sua conta Google, sem necessidade de partilhar a palavra-passe.</a:t>
            </a:r>
          </a:p>
        </p:txBody>
      </p:sp>
      <p:grpSp>
        <p:nvGrpSpPr>
          <p:cNvPr id="477" name="Google Shape;477;p58"/>
          <p:cNvGrpSpPr/>
          <p:nvPr/>
        </p:nvGrpSpPr>
        <p:grpSpPr>
          <a:xfrm>
            <a:off x="1289728" y="884101"/>
            <a:ext cx="2479134" cy="3375292"/>
            <a:chOff x="1655550" y="790900"/>
            <a:chExt cx="2510262" cy="3417671"/>
          </a:xfrm>
        </p:grpSpPr>
        <p:sp>
          <p:nvSpPr>
            <p:cNvPr id="478" name="Google Shape;478;p58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D9856A7-9E08-361C-EBCD-D963119F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56" y="1005809"/>
            <a:ext cx="2195977" cy="3134777"/>
          </a:xfrm>
          <a:prstGeom prst="rect">
            <a:avLst/>
          </a:prstGeom>
        </p:spPr>
      </p:pic>
      <p:sp>
        <p:nvSpPr>
          <p:cNvPr id="4" name="Google Shape;475;p58">
            <a:extLst>
              <a:ext uri="{FF2B5EF4-FFF2-40B4-BE49-F238E27FC236}">
                <a16:creationId xmlns:a16="http://schemas.microsoft.com/office/drawing/2014/main" id="{0366DDB9-1433-8DD3-18B4-F8B3F6E3945F}"/>
              </a:ext>
            </a:extLst>
          </p:cNvPr>
          <p:cNvSpPr txBox="1">
            <a:spLocks/>
          </p:cNvSpPr>
          <p:nvPr/>
        </p:nvSpPr>
        <p:spPr>
          <a:xfrm>
            <a:off x="4302272" y="2212730"/>
            <a:ext cx="4105128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500" dirty="0"/>
              <a:t>O que é o </a:t>
            </a:r>
            <a:r>
              <a:rPr lang="pt-PT" sz="1500" dirty="0" err="1"/>
              <a:t>token</a:t>
            </a:r>
            <a:r>
              <a:rPr lang="pt-PT" sz="1500" dirty="0"/>
              <a:t> 0Auth?</a:t>
            </a:r>
          </a:p>
        </p:txBody>
      </p:sp>
    </p:spTree>
    <p:extLst>
      <p:ext uri="{BB962C8B-B14F-4D97-AF65-F5344CB8AC3E}">
        <p14:creationId xmlns:p14="http://schemas.microsoft.com/office/powerpoint/2010/main" val="64861164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0C8119A7-8585-0348-2D1E-5CC46696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>
            <a:extLst>
              <a:ext uri="{FF2B5EF4-FFF2-40B4-BE49-F238E27FC236}">
                <a16:creationId xmlns:a16="http://schemas.microsoft.com/office/drawing/2014/main" id="{97BD6AC5-8C70-32FE-FE69-263282C7C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137" y="495301"/>
            <a:ext cx="6176129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de um </a:t>
            </a:r>
            <a:r>
              <a:rPr lang="en" dirty="0" err="1"/>
              <a:t>ambiente</a:t>
            </a:r>
            <a:r>
              <a:rPr lang="en" dirty="0"/>
              <a:t> </a:t>
            </a:r>
            <a:r>
              <a:rPr lang="en" dirty="0" err="1"/>
              <a:t>seguro</a:t>
            </a:r>
            <a:endParaRPr dirty="0"/>
          </a:p>
        </p:txBody>
      </p:sp>
      <p:sp>
        <p:nvSpPr>
          <p:cNvPr id="490" name="Google Shape;490;p59">
            <a:extLst>
              <a:ext uri="{FF2B5EF4-FFF2-40B4-BE49-F238E27FC236}">
                <a16:creationId xmlns:a16="http://schemas.microsoft.com/office/drawing/2014/main" id="{C8C295F6-A33D-879F-F2BB-339B1CBF0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138" y="1083547"/>
            <a:ext cx="7742462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Para proteger as credenciais do cliente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OAuth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da Google, como o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Client</a:t>
            </a:r>
            <a:r>
              <a:rPr lang="pt-PT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 ID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e o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Client</a:t>
            </a:r>
            <a:r>
              <a:rPr lang="pt-PT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Secret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, devemos armazená-las num ficheiro chamado .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env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. Este ficheiro permite guardar informações sensíveis de forma segura e separada do código.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4D168E-B567-F3A4-64A0-F3B5A3A8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4" y="2108198"/>
            <a:ext cx="2379015" cy="254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57685D9-18C7-2B93-B65A-7DC6A7BF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69274">
            <a:off x="3712132" y="3768675"/>
            <a:ext cx="732384" cy="616423"/>
          </a:xfrm>
          <a:prstGeom prst="rect">
            <a:avLst/>
          </a:prstGeom>
        </p:spPr>
      </p:pic>
      <p:sp>
        <p:nvSpPr>
          <p:cNvPr id="5" name="Google Shape;490;p59">
            <a:extLst>
              <a:ext uri="{FF2B5EF4-FFF2-40B4-BE49-F238E27FC236}">
                <a16:creationId xmlns:a16="http://schemas.microsoft.com/office/drawing/2014/main" id="{FBA52694-507E-BE6B-A123-206EA1B9F88C}"/>
              </a:ext>
            </a:extLst>
          </p:cNvPr>
          <p:cNvSpPr txBox="1">
            <a:spLocks/>
          </p:cNvSpPr>
          <p:nvPr/>
        </p:nvSpPr>
        <p:spPr>
          <a:xfrm>
            <a:off x="4019055" y="3119870"/>
            <a:ext cx="699002" cy="46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800" b="1" dirty="0"/>
              <a:t>.</a:t>
            </a:r>
            <a:r>
              <a:rPr lang="pt-PT" sz="1800" b="1" dirty="0" err="1"/>
              <a:t>env</a:t>
            </a:r>
            <a:endParaRPr lang="pt-PT" sz="18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FADB46-4399-1A06-A8F8-E5BA09A0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6200000" flipV="1">
            <a:off x="4351864" y="2418683"/>
            <a:ext cx="732384" cy="578413"/>
          </a:xfrm>
          <a:prstGeom prst="rect">
            <a:avLst/>
          </a:prstGeom>
        </p:spPr>
      </p:pic>
      <p:sp>
        <p:nvSpPr>
          <p:cNvPr id="7" name="Google Shape;490;p59">
            <a:extLst>
              <a:ext uri="{FF2B5EF4-FFF2-40B4-BE49-F238E27FC236}">
                <a16:creationId xmlns:a16="http://schemas.microsoft.com/office/drawing/2014/main" id="{FA018E6C-54EE-763E-33B3-C8402F9EC178}"/>
              </a:ext>
            </a:extLst>
          </p:cNvPr>
          <p:cNvSpPr txBox="1">
            <a:spLocks/>
          </p:cNvSpPr>
          <p:nvPr/>
        </p:nvSpPr>
        <p:spPr>
          <a:xfrm>
            <a:off x="5287738" y="220620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GOOGLE_CLIENT_ID = (...)</a:t>
            </a:r>
          </a:p>
          <a:p>
            <a:pPr marL="0" indent="0">
              <a:buFont typeface="Albert Sans"/>
              <a:buNone/>
            </a:pPr>
            <a:r>
              <a:rPr lang="pt-PT" dirty="0"/>
              <a:t>GOOGLE_CLIENT_SECRET = (...)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BE028C-69E3-E734-F892-2D7DD3ADE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477324" flipV="1">
            <a:off x="7397419" y="2946812"/>
            <a:ext cx="732384" cy="578413"/>
          </a:xfrm>
          <a:prstGeom prst="rect">
            <a:avLst/>
          </a:prstGeom>
        </p:spPr>
      </p:pic>
      <p:pic>
        <p:nvPicPr>
          <p:cNvPr id="4098" name="Picture 2" descr="lock&quot; Icon - Download for free – Iconduck">
            <a:extLst>
              <a:ext uri="{FF2B5EF4-FFF2-40B4-BE49-F238E27FC236}">
                <a16:creationId xmlns:a16="http://schemas.microsoft.com/office/drawing/2014/main" id="{8B82A839-1470-5714-CBC6-10ECA1E6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41" y="3474309"/>
            <a:ext cx="598194" cy="73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0163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0386FAD1-6E80-1F9E-677D-0B30CC8E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>
            <a:extLst>
              <a:ext uri="{FF2B5EF4-FFF2-40B4-BE49-F238E27FC236}">
                <a16:creationId xmlns:a16="http://schemas.microsoft.com/office/drawing/2014/main" id="{3C797AF6-B199-E3FB-4844-A7535108AF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9632" y="1998575"/>
            <a:ext cx="4144766" cy="1227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 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client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react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’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NextAuthProvider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children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      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children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}&lt;/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}</a:t>
            </a:r>
          </a:p>
        </p:txBody>
      </p:sp>
      <p:sp>
        <p:nvSpPr>
          <p:cNvPr id="294" name="Google Shape;294;p45">
            <a:extLst>
              <a:ext uri="{FF2B5EF4-FFF2-40B4-BE49-F238E27FC236}">
                <a16:creationId xmlns:a16="http://schemas.microsoft.com/office/drawing/2014/main" id="{DFC6775B-648A-11A5-B5E2-0CE0539BB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de </a:t>
            </a:r>
            <a:r>
              <a:rPr lang="en" dirty="0" err="1"/>
              <a:t>sessões</a:t>
            </a:r>
            <a:endParaRPr dirty="0"/>
          </a:p>
        </p:txBody>
      </p:sp>
      <p:sp>
        <p:nvSpPr>
          <p:cNvPr id="295" name="Google Shape;295;p45">
            <a:extLst>
              <a:ext uri="{FF2B5EF4-FFF2-40B4-BE49-F238E27FC236}">
                <a16:creationId xmlns:a16="http://schemas.microsoft.com/office/drawing/2014/main" id="{76288372-8C2A-6EA5-74D9-31ACDD3FC17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5100" y="1590942"/>
            <a:ext cx="3399699" cy="407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../</a:t>
            </a:r>
            <a:r>
              <a:rPr lang="pt-PT" dirty="0" err="1"/>
              <a:t>pages</a:t>
            </a:r>
            <a:r>
              <a:rPr lang="pt-PT" dirty="0"/>
              <a:t>/</a:t>
            </a:r>
            <a:r>
              <a:rPr lang="pt-PT" dirty="0" err="1"/>
              <a:t>Providers.js</a:t>
            </a:r>
            <a:endParaRPr dirty="0"/>
          </a:p>
        </p:txBody>
      </p:sp>
      <p:sp>
        <p:nvSpPr>
          <p:cNvPr id="296" name="Google Shape;296;p45">
            <a:extLst>
              <a:ext uri="{FF2B5EF4-FFF2-40B4-BE49-F238E27FC236}">
                <a16:creationId xmlns:a16="http://schemas.microsoft.com/office/drawing/2014/main" id="{431977CB-3092-3886-8D53-A8ABB16B425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10721" y="2006250"/>
            <a:ext cx="3928478" cy="260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react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b="0" dirty="0">
              <a:solidFill>
                <a:srgbClr val="F97583"/>
              </a:solidFill>
              <a:effectLst/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function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MyApp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Component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 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...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}) {</a:t>
            </a:r>
            <a:b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</a:b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</a:p>
          <a:p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       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Component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{...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/&gt;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&lt;/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);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endParaRPr lang="pt-PT" b="0" dirty="0">
              <a:solidFill>
                <a:srgbClr val="F97583"/>
              </a:solidFill>
              <a:effectLst/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MyApp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45">
            <a:extLst>
              <a:ext uri="{FF2B5EF4-FFF2-40B4-BE49-F238E27FC236}">
                <a16:creationId xmlns:a16="http://schemas.microsoft.com/office/drawing/2014/main" id="{A0281048-768F-21EA-60A8-E5D003225ED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029203" y="1598617"/>
            <a:ext cx="3399699" cy="407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../</a:t>
            </a:r>
            <a:r>
              <a:rPr lang="pt-PT" dirty="0" err="1"/>
              <a:t>pages</a:t>
            </a:r>
            <a:r>
              <a:rPr lang="pt-PT" dirty="0"/>
              <a:t>/_</a:t>
            </a:r>
            <a:r>
              <a:rPr lang="pt-PT" dirty="0" err="1"/>
              <a:t>app.js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884971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BE067F01-A6C4-DC2A-25E6-C8E7E24B4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>
            <a:extLst>
              <a:ext uri="{FF2B5EF4-FFF2-40B4-BE49-F238E27FC236}">
                <a16:creationId xmlns:a16="http://schemas.microsoft.com/office/drawing/2014/main" id="{D9C71C56-9EA0-29AE-6CD1-E29F934038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832" y="989117"/>
            <a:ext cx="4398768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GoogleProvider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providers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/google"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sz="1100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providers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[</a:t>
            </a:r>
          </a:p>
          <a:p>
            <a:r>
              <a:rPr lang="pt-PT" sz="11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GoogleProvider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clientId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process.env.GOOGLE_CLIENT_ID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clientSecret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process.env.GOOGLE_CLIENT_SECRET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}),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],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);</a:t>
            </a:r>
          </a:p>
        </p:txBody>
      </p:sp>
      <p:sp>
        <p:nvSpPr>
          <p:cNvPr id="264" name="Google Shape;264;p43">
            <a:extLst>
              <a:ext uri="{FF2B5EF4-FFF2-40B4-BE49-F238E27FC236}">
                <a16:creationId xmlns:a16="http://schemas.microsoft.com/office/drawing/2014/main" id="{C5B408CC-C6AB-089A-C223-E3668DAC6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2117"/>
            <a:ext cx="42125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/>
              <a:t>../</a:t>
            </a:r>
            <a:r>
              <a:rPr lang="pt-PT" sz="2000" dirty="0" err="1"/>
              <a:t>pages</a:t>
            </a:r>
            <a:r>
              <a:rPr lang="pt-PT" sz="2000" dirty="0"/>
              <a:t>/</a:t>
            </a:r>
            <a:r>
              <a:rPr lang="pt-PT" sz="2000" dirty="0" err="1"/>
              <a:t>api</a:t>
            </a:r>
            <a:r>
              <a:rPr lang="pt-PT" sz="2000" dirty="0"/>
              <a:t>/</a:t>
            </a:r>
            <a:r>
              <a:rPr lang="pt-PT" sz="2000" dirty="0" err="1"/>
              <a:t>auth</a:t>
            </a:r>
            <a:r>
              <a:rPr lang="pt-PT" sz="2000" dirty="0"/>
              <a:t>/[...</a:t>
            </a:r>
            <a:r>
              <a:rPr lang="pt-PT" sz="2000" dirty="0" err="1"/>
              <a:t>nextauth</a:t>
            </a:r>
            <a:r>
              <a:rPr lang="pt-PT" sz="2000" dirty="0"/>
              <a:t>].</a:t>
            </a:r>
            <a:r>
              <a:rPr lang="pt-PT" sz="2000" dirty="0" err="1"/>
              <a:t>js</a:t>
            </a:r>
            <a:endParaRPr sz="2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8460DF-7378-72BF-C174-7CDC5EE1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464621">
            <a:off x="4288110" y="2767845"/>
            <a:ext cx="732384" cy="616423"/>
          </a:xfrm>
          <a:prstGeom prst="rect">
            <a:avLst/>
          </a:prstGeom>
        </p:spPr>
      </p:pic>
      <p:sp>
        <p:nvSpPr>
          <p:cNvPr id="9" name="Google Shape;264;p43">
            <a:extLst>
              <a:ext uri="{FF2B5EF4-FFF2-40B4-BE49-F238E27FC236}">
                <a16:creationId xmlns:a16="http://schemas.microsoft.com/office/drawing/2014/main" id="{746B17B5-C556-A94D-E6A2-35286F2947A9}"/>
              </a:ext>
            </a:extLst>
          </p:cNvPr>
          <p:cNvSpPr txBox="1">
            <a:spLocks/>
          </p:cNvSpPr>
          <p:nvPr/>
        </p:nvSpPr>
        <p:spPr>
          <a:xfrm>
            <a:off x="5490156" y="1203438"/>
            <a:ext cx="23329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2000" dirty="0"/>
              <a:t>Botão de login</a:t>
            </a:r>
          </a:p>
        </p:txBody>
      </p:sp>
      <p:sp>
        <p:nvSpPr>
          <p:cNvPr id="10" name="Google Shape;263;p43">
            <a:extLst>
              <a:ext uri="{FF2B5EF4-FFF2-40B4-BE49-F238E27FC236}">
                <a16:creationId xmlns:a16="http://schemas.microsoft.com/office/drawing/2014/main" id="{D6D4073F-FBA8-B2A8-F0B7-DE20D9DB950E}"/>
              </a:ext>
            </a:extLst>
          </p:cNvPr>
          <p:cNvSpPr txBox="1">
            <a:spLocks/>
          </p:cNvSpPr>
          <p:nvPr/>
        </p:nvSpPr>
        <p:spPr>
          <a:xfrm>
            <a:off x="5341566" y="1595539"/>
            <a:ext cx="3595261" cy="54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import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{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signIn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} </a:t>
            </a:r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from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“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next-auth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”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button</a:t>
            </a:r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onClick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()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signIn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"google"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} 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0A70E2-4721-F39A-25E8-357559F44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1" b="89552" l="10000" r="91905">
                        <a14:foregroundMark x1="89524" y1="21642" x2="91905" y2="64925"/>
                        <a14:foregroundMark x1="91905" y1="64925" x2="90000" y2="79851"/>
                        <a14:foregroundMark x1="27143" y1="50746" x2="45238" y2="50000"/>
                        <a14:foregroundMark x1="45238" y1="50000" x2="69048" y2="50746"/>
                        <a14:foregroundMark x1="69524" y1="61194" x2="41429" y2="53731"/>
                        <a14:foregroundMark x1="41429" y1="53731" x2="26190" y2="53731"/>
                        <a14:foregroundMark x1="26190" y1="53731" x2="26190" y2="53731"/>
                        <a14:foregroundMark x1="40476" y1="61194" x2="54762" y2="58209"/>
                        <a14:foregroundMark x1="54762" y1="58209" x2="59524" y2="54478"/>
                        <a14:foregroundMark x1="11905" y1="20896" x2="10000" y2="768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0156" y="2096039"/>
            <a:ext cx="855808" cy="546087"/>
          </a:xfrm>
          <a:prstGeom prst="rect">
            <a:avLst/>
          </a:prstGeom>
        </p:spPr>
      </p:pic>
      <p:sp>
        <p:nvSpPr>
          <p:cNvPr id="12" name="Google Shape;264;p43">
            <a:extLst>
              <a:ext uri="{FF2B5EF4-FFF2-40B4-BE49-F238E27FC236}">
                <a16:creationId xmlns:a16="http://schemas.microsoft.com/office/drawing/2014/main" id="{107D774B-AF5D-D7D8-1EC8-A838C193E9B2}"/>
              </a:ext>
            </a:extLst>
          </p:cNvPr>
          <p:cNvSpPr txBox="1">
            <a:spLocks/>
          </p:cNvSpPr>
          <p:nvPr/>
        </p:nvSpPr>
        <p:spPr>
          <a:xfrm>
            <a:off x="5490156" y="2863091"/>
            <a:ext cx="23329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2000" dirty="0"/>
              <a:t>Botão de </a:t>
            </a:r>
            <a:r>
              <a:rPr lang="pt-PT" sz="2000" dirty="0" err="1"/>
              <a:t>logout</a:t>
            </a:r>
            <a:endParaRPr lang="pt-PT" sz="2000" dirty="0"/>
          </a:p>
        </p:txBody>
      </p:sp>
      <p:sp>
        <p:nvSpPr>
          <p:cNvPr id="13" name="Google Shape;263;p43">
            <a:extLst>
              <a:ext uri="{FF2B5EF4-FFF2-40B4-BE49-F238E27FC236}">
                <a16:creationId xmlns:a16="http://schemas.microsoft.com/office/drawing/2014/main" id="{D5CEBBDC-B064-284D-5686-32A6FC937B15}"/>
              </a:ext>
            </a:extLst>
          </p:cNvPr>
          <p:cNvSpPr txBox="1">
            <a:spLocks/>
          </p:cNvSpPr>
          <p:nvPr/>
        </p:nvSpPr>
        <p:spPr>
          <a:xfrm>
            <a:off x="5355451" y="3248927"/>
            <a:ext cx="3492072" cy="5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import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{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signOut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} </a:t>
            </a:r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from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“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next-auth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”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button</a:t>
            </a:r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onClick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()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signOut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 } &gt;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D1A6F6-A75F-AEF6-F363-83742F512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3529" l="6098" r="95366">
                        <a14:foregroundMark x1="19024" y1="36765" x2="9024" y2="59412"/>
                        <a14:foregroundMark x1="9024" y1="59412" x2="10976" y2="84118"/>
                        <a14:foregroundMark x1="10976" y1="84118" x2="31220" y2="87647"/>
                        <a14:foregroundMark x1="31220" y1="87647" x2="69756" y2="86176"/>
                        <a14:foregroundMark x1="69756" y1="86176" x2="88049" y2="87647"/>
                        <a14:foregroundMark x1="88049" y1="87647" x2="93415" y2="64118"/>
                        <a14:foregroundMark x1="93415" y1="64118" x2="91463" y2="41471"/>
                        <a14:foregroundMark x1="36431" y1="37634" x2="19756" y2="36471"/>
                        <a14:foregroundMark x1="91463" y1="41471" x2="40554" y2="37921"/>
                        <a14:foregroundMark x1="10732" y1="37647" x2="13659" y2="67353"/>
                        <a14:foregroundMark x1="15122" y1="45882" x2="28293" y2="65294"/>
                        <a14:foregroundMark x1="28293" y1="65294" x2="31707" y2="66471"/>
                        <a14:foregroundMark x1="17561" y1="45000" x2="54634" y2="48824"/>
                        <a14:foregroundMark x1="20976" y1="49412" x2="70488" y2="57353"/>
                        <a14:foregroundMark x1="26341" y1="58235" x2="82683" y2="59118"/>
                        <a14:foregroundMark x1="44878" y1="40588" x2="83659" y2="52059"/>
                        <a14:foregroundMark x1="85366" y1="50294" x2="76341" y2="69706"/>
                        <a14:foregroundMark x1="76341" y1="69706" x2="56829" y2="73824"/>
                        <a14:foregroundMark x1="56829" y1="73824" x2="39756" y2="70882"/>
                        <a14:foregroundMark x1="87561" y1="54706" x2="80732" y2="77647"/>
                        <a14:foregroundMark x1="80732" y1="77647" x2="59512" y2="84706"/>
                        <a14:foregroundMark x1="59512" y1="84706" x2="16585" y2="73824"/>
                        <a14:foregroundMark x1="21220" y1="77059" x2="51707" y2="61471"/>
                        <a14:foregroundMark x1="14390" y1="64706" x2="62195" y2="62059"/>
                        <a14:foregroundMark x1="62195" y1="62059" x2="62683" y2="62059"/>
                        <a14:foregroundMark x1="62195" y1="64412" x2="44390" y2="64412"/>
                        <a14:foregroundMark x1="25610" y1="51176" x2="50732" y2="51471"/>
                        <a14:foregroundMark x1="41220" y1="48529" x2="27561" y2="50882"/>
                        <a14:foregroundMark x1="23902" y1="57059" x2="18537" y2="60588"/>
                        <a14:foregroundMark x1="17561" y1="65000" x2="23902" y2="60588"/>
                        <a14:foregroundMark x1="16341" y1="77647" x2="30732" y2="81176"/>
                        <a14:foregroundMark x1="8537" y1="68529" x2="7805" y2="44412"/>
                        <a14:foregroundMark x1="7805" y1="44412" x2="20732" y2="36176"/>
                        <a14:foregroundMark x1="15366" y1="37353" x2="10732" y2="37647"/>
                        <a14:foregroundMark x1="15610" y1="36765" x2="7805" y2="37059"/>
                        <a14:foregroundMark x1="7073" y1="38529" x2="10732" y2="35882"/>
                        <a14:foregroundMark x1="10244" y1="35882" x2="22439" y2="35882"/>
                        <a14:foregroundMark x1="25854" y1="35882" x2="35202" y2="35339"/>
                        <a14:foregroundMark x1="89256" y1="37461" x2="93659" y2="45882"/>
                        <a14:foregroundMark x1="35854" y1="37647" x2="75122" y2="37059"/>
                        <a14:foregroundMark x1="75122" y1="37059" x2="90244" y2="37647"/>
                        <a14:foregroundMark x1="90732" y1="38824" x2="95366" y2="84706"/>
                        <a14:foregroundMark x1="95366" y1="84706" x2="84390" y2="86471"/>
                        <a14:foregroundMark x1="92683" y1="76471" x2="92927" y2="38824"/>
                        <a14:foregroundMark x1="90976" y1="37941" x2="93415" y2="68824"/>
                        <a14:foregroundMark x1="8537" y1="80882" x2="27073" y2="85882"/>
                        <a14:foregroundMark x1="10732" y1="89118" x2="32927" y2="87647"/>
                        <a14:foregroundMark x1="32927" y1="87647" x2="33659" y2="87647"/>
                        <a14:foregroundMark x1="29512" y1="91176" x2="79756" y2="84412"/>
                        <a14:foregroundMark x1="52195" y1="89706" x2="73902" y2="89706"/>
                        <a14:foregroundMark x1="73902" y1="89706" x2="92683" y2="87941"/>
                        <a14:foregroundMark x1="92683" y1="87941" x2="94634" y2="85294"/>
                        <a14:foregroundMark x1="31463" y1="91176" x2="56341" y2="89706"/>
                        <a14:foregroundMark x1="29268" y1="92647" x2="48780" y2="93235"/>
                        <a14:foregroundMark x1="48780" y1="93235" x2="67073" y2="91471"/>
                        <a14:foregroundMark x1="67073" y1="91471" x2="86098" y2="91765"/>
                        <a14:foregroundMark x1="86098" y1="91765" x2="94634" y2="87353"/>
                        <a14:foregroundMark x1="52683" y1="93529" x2="91707" y2="90882"/>
                        <a14:foregroundMark x1="91707" y1="90882" x2="94390" y2="89412"/>
                        <a14:foregroundMark x1="89024" y1="93529" x2="94634" y2="89706"/>
                        <a14:foregroundMark x1="92683" y1="92353" x2="94634" y2="82941"/>
                        <a14:foregroundMark x1="89268" y1="37353" x2="93902" y2="39118"/>
                        <a14:foregroundMark x1="90976" y1="36176" x2="92927" y2="37353"/>
                        <a14:foregroundMark x1="92927" y1="36765" x2="94146" y2="38824"/>
                        <a14:foregroundMark x1="92683" y1="36471" x2="94634" y2="40000"/>
                        <a14:foregroundMark x1="88049" y1="15882" x2="91707" y2="15588"/>
                        <a14:foregroundMark x1="90488" y1="15588" x2="87805" y2="14706"/>
                        <a14:backgroundMark x1="15854" y1="16176" x2="41951" y2="16176"/>
                        <a14:backgroundMark x1="41951" y1="16176" x2="62927" y2="13824"/>
                        <a14:backgroundMark x1="62927" y1="13824" x2="63171" y2="13824"/>
                        <a14:backgroundMark x1="60244" y1="14118" x2="81220" y2="13824"/>
                        <a14:backgroundMark x1="81220" y1="13824" x2="87407" y2="13824"/>
                        <a14:backgroundMark x1="69512" y1="18824" x2="86163" y2="19606"/>
                        <a14:backgroundMark x1="67561" y1="23235" x2="87317" y2="23235"/>
                        <a14:backgroundMark x1="87317" y1="23235" x2="88293" y2="23235"/>
                        <a14:backgroundMark x1="63842" y1="33032" x2="53415" y2="32941"/>
                        <a14:backgroundMark x1="37906" y1="33730" x2="34390" y2="33824"/>
                      </a14:backgroundRemoval>
                    </a14:imgEffect>
                  </a14:imgLayer>
                </a14:imgProps>
              </a:ext>
            </a:extLst>
          </a:blip>
          <a:srcRect t="26722"/>
          <a:stretch/>
        </p:blipFill>
        <p:spPr>
          <a:xfrm>
            <a:off x="5490156" y="3750259"/>
            <a:ext cx="1070891" cy="6507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1DD5CEB-6A0E-853E-323D-129FB768C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6517274" flipV="1">
            <a:off x="4966121" y="4413319"/>
            <a:ext cx="487698" cy="41047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F4A1CF6-99F9-7FA4-1E9B-1056ED95D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274" y="3832767"/>
            <a:ext cx="1612418" cy="52990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3E1A3C5-83E9-5D94-E533-6F6C048E7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1510" y="3768617"/>
            <a:ext cx="2002813" cy="65820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1D10D1-DB1E-442D-7DC9-735F6E411232}"/>
              </a:ext>
            </a:extLst>
          </p:cNvPr>
          <p:cNvSpPr txBox="1"/>
          <p:nvPr/>
        </p:nvSpPr>
        <p:spPr>
          <a:xfrm>
            <a:off x="1415766" y="436267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latin typeface="Albert Sans Black" pitchFamily="2" charset="77"/>
              </a:rPr>
              <a:t>Sem sessão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AC3DA4-5E65-6E4C-0B9B-CDEAC35EDB70}"/>
              </a:ext>
            </a:extLst>
          </p:cNvPr>
          <p:cNvSpPr txBox="1"/>
          <p:nvPr/>
        </p:nvSpPr>
        <p:spPr>
          <a:xfrm>
            <a:off x="3257165" y="4338537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latin typeface="Albert Sans Black" pitchFamily="2" charset="77"/>
              </a:rPr>
              <a:t>Sessão iniciada</a:t>
            </a:r>
          </a:p>
        </p:txBody>
      </p:sp>
    </p:spTree>
    <p:extLst>
      <p:ext uri="{BB962C8B-B14F-4D97-AF65-F5344CB8AC3E}">
        <p14:creationId xmlns:p14="http://schemas.microsoft.com/office/powerpoint/2010/main" val="260020434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C87B5A4-CC3F-569C-5A92-6C457D94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020A1B19-B275-7EE9-ECE0-F1E088D80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0EA2E772-4371-1A8F-AE68-8DF474E989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08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756580-7916-BE2D-BE57-4EEFC326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80790"/>
          <a:stretch/>
        </p:blipFill>
        <p:spPr>
          <a:xfrm>
            <a:off x="2009774" y="2087023"/>
            <a:ext cx="828675" cy="129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492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5C1422E8-AB0B-AF5F-AFCF-92F05F29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BFFBA5BB-C5CD-7D16-3741-4B679FD7B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9911" y="1946137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cluster</a:t>
            </a:r>
            <a:endParaRPr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7BC7636F-5A0B-1171-C4D5-503E74E6B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749" y="2444831"/>
            <a:ext cx="3854561" cy="154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cluster no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é um conjunto de servidores que garantem disponibilidade e escalabilidade dos dados. Ele inclui um servidor primário e réplicas para redundância. 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Atlas facilita a criação e manutenção de clusters na nuvem.</a:t>
            </a:r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0B5EEE64-87F8-B9F8-39A8-15E6660B39A1}"/>
              </a:ext>
            </a:extLst>
          </p:cNvPr>
          <p:cNvGrpSpPr/>
          <p:nvPr/>
        </p:nvGrpSpPr>
        <p:grpSpPr>
          <a:xfrm>
            <a:off x="986527" y="1425885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3A4399E4-5915-3E86-D2C3-4F2674ED5316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618B3B8D-B573-7DDB-EEBA-DB3C77590A5E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551A119F-0045-E83E-7889-14C56206AB27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D65A911B-7E5C-ADBA-496B-7F935941F69F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C0A9469-E7FD-6A2B-55A4-5334F5FB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99"/>
          <a:stretch/>
        </p:blipFill>
        <p:spPr>
          <a:xfrm>
            <a:off x="1085129" y="1497150"/>
            <a:ext cx="3241477" cy="20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7287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25BFE42B-C91C-8B42-2E50-69FDEB320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19798B2E-B636-C44B-1650-FFC57ACD4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9911" y="1946137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cluster</a:t>
            </a:r>
            <a:endParaRPr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E901EED8-8524-6FFD-BA11-F6D974F30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749" y="2444831"/>
            <a:ext cx="3854561" cy="154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cluster no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é um conjunto de servidores que garantem disponibilidade e escalabilidade dos dados. Ele inclui um servidor primário e réplicas para redundância. 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Atlas facilita a criação e manutenção de clusters na nuvem.</a:t>
            </a:r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7EC417EA-BCE1-136C-56E3-A622BD5F7F8E}"/>
              </a:ext>
            </a:extLst>
          </p:cNvPr>
          <p:cNvGrpSpPr/>
          <p:nvPr/>
        </p:nvGrpSpPr>
        <p:grpSpPr>
          <a:xfrm>
            <a:off x="986527" y="1425885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9F032E04-0DAD-05AB-CB52-08566F87D80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05AC8852-6AA1-2E96-7AEA-0D95BCF5A3D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08147433-A320-8120-2312-533B57DF4FF2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8F51CF38-2B7F-49DA-7952-3B64B3FBFDC7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3934DA7-FF3A-47A9-1B8C-D374391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57"/>
          <a:stretch/>
        </p:blipFill>
        <p:spPr>
          <a:xfrm>
            <a:off x="1079425" y="1490542"/>
            <a:ext cx="3247181" cy="20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2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9831DFB-D5CC-6057-979E-70242800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>
            <a:extLst>
              <a:ext uri="{FF2B5EF4-FFF2-40B4-BE49-F238E27FC236}">
                <a16:creationId xmlns:a16="http://schemas.microsoft.com/office/drawing/2014/main" id="{9DE30D6E-81E8-D404-972F-22976BA3A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Ligação</a:t>
            </a:r>
            <a:r>
              <a:rPr lang="en" dirty="0"/>
              <a:t> com a base de dados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CFE641-6AD8-77E7-16CC-9BA7E285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27" b="93985" l="10000" r="90000">
                        <a14:foregroundMark x1="23571" y1="12552" x2="30578" y2="7061"/>
                        <a14:foregroundMark x1="30578" y1="7061" x2="36939" y2="8054"/>
                        <a14:foregroundMark x1="36939" y1="8054" x2="67007" y2="7218"/>
                        <a14:foregroundMark x1="67007" y1="7218" x2="74082" y2="7479"/>
                        <a14:foregroundMark x1="74082" y1="7479" x2="76054" y2="11297"/>
                        <a14:foregroundMark x1="71190" y1="89906" x2="73197" y2="93985"/>
                        <a14:backgroundMark x1="28605" y1="98326" x2="28605" y2="98326"/>
                        <a14:backgroundMark x1="30714" y1="98013" x2="37177" y2="98588"/>
                        <a14:backgroundMark x1="37177" y1="98588" x2="41837" y2="97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3777" y="1187610"/>
            <a:ext cx="5058440" cy="3289706"/>
          </a:xfrm>
          <a:prstGeom prst="rect">
            <a:avLst/>
          </a:prstGeom>
          <a:effectLst>
            <a:outerShdw blurRad="161191" dist="56728" dir="492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D0837E6-4CC8-2C97-94F2-124F9EC7F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18425">
            <a:off x="3725703" y="2868614"/>
            <a:ext cx="378446" cy="318525"/>
          </a:xfrm>
          <a:prstGeom prst="rect">
            <a:avLst/>
          </a:prstGeom>
        </p:spPr>
      </p:pic>
      <p:sp>
        <p:nvSpPr>
          <p:cNvPr id="6" name="Google Shape;490;p59">
            <a:extLst>
              <a:ext uri="{FF2B5EF4-FFF2-40B4-BE49-F238E27FC236}">
                <a16:creationId xmlns:a16="http://schemas.microsoft.com/office/drawing/2014/main" id="{DB95EDAE-D485-06DD-732C-1499CD16ACB3}"/>
              </a:ext>
            </a:extLst>
          </p:cNvPr>
          <p:cNvSpPr txBox="1">
            <a:spLocks/>
          </p:cNvSpPr>
          <p:nvPr/>
        </p:nvSpPr>
        <p:spPr>
          <a:xfrm>
            <a:off x="3981865" y="2387389"/>
            <a:ext cx="699002" cy="46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800" b="1" dirty="0"/>
              <a:t>.</a:t>
            </a:r>
            <a:r>
              <a:rPr lang="pt-PT" sz="1800" b="1" dirty="0" err="1"/>
              <a:t>env</a:t>
            </a:r>
            <a:endParaRPr lang="pt-PT" sz="18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39FE19-23DF-D644-D46C-FC5C6D1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5400000" flipH="1">
            <a:off x="4379845" y="2076582"/>
            <a:ext cx="356599" cy="371619"/>
          </a:xfrm>
          <a:prstGeom prst="rect">
            <a:avLst/>
          </a:prstGeom>
        </p:spPr>
      </p:pic>
      <p:sp>
        <p:nvSpPr>
          <p:cNvPr id="8" name="Google Shape;490;p59">
            <a:extLst>
              <a:ext uri="{FF2B5EF4-FFF2-40B4-BE49-F238E27FC236}">
                <a16:creationId xmlns:a16="http://schemas.microsoft.com/office/drawing/2014/main" id="{FF540CEE-D3FB-EAB2-9246-62320476AC6A}"/>
              </a:ext>
            </a:extLst>
          </p:cNvPr>
          <p:cNvSpPr txBox="1">
            <a:spLocks/>
          </p:cNvSpPr>
          <p:nvPr/>
        </p:nvSpPr>
        <p:spPr>
          <a:xfrm>
            <a:off x="4844394" y="2010009"/>
            <a:ext cx="1840424" cy="3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MONGODB_URL = (...)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106EC9A-E1BE-0144-38CE-00A576148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9923190" flipH="1">
            <a:off x="6725929" y="2161157"/>
            <a:ext cx="356599" cy="371619"/>
          </a:xfrm>
          <a:prstGeom prst="rect">
            <a:avLst/>
          </a:prstGeom>
        </p:spPr>
      </p:pic>
      <p:sp>
        <p:nvSpPr>
          <p:cNvPr id="10" name="Google Shape;490;p59">
            <a:extLst>
              <a:ext uri="{FF2B5EF4-FFF2-40B4-BE49-F238E27FC236}">
                <a16:creationId xmlns:a16="http://schemas.microsoft.com/office/drawing/2014/main" id="{C11EA91E-CDA0-3074-48BC-78775B85EB04}"/>
              </a:ext>
            </a:extLst>
          </p:cNvPr>
          <p:cNvSpPr txBox="1">
            <a:spLocks/>
          </p:cNvSpPr>
          <p:nvPr/>
        </p:nvSpPr>
        <p:spPr>
          <a:xfrm>
            <a:off x="6684816" y="2571750"/>
            <a:ext cx="1343893" cy="3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./</a:t>
            </a:r>
            <a:r>
              <a:rPr lang="pt-PT" dirty="0" err="1"/>
              <a:t>lib</a:t>
            </a:r>
            <a:r>
              <a:rPr lang="pt-PT" dirty="0"/>
              <a:t>/</a:t>
            </a:r>
            <a:r>
              <a:rPr lang="pt-PT" dirty="0" err="1"/>
              <a:t>mongodb.js</a:t>
            </a:r>
            <a:endParaRPr lang="pt-PT" dirty="0"/>
          </a:p>
        </p:txBody>
      </p:sp>
      <p:sp>
        <p:nvSpPr>
          <p:cNvPr id="11" name="Google Shape;263;p43">
            <a:extLst>
              <a:ext uri="{FF2B5EF4-FFF2-40B4-BE49-F238E27FC236}">
                <a16:creationId xmlns:a16="http://schemas.microsoft.com/office/drawing/2014/main" id="{45D3343F-BDC1-8495-1FB4-68B630E286A2}"/>
              </a:ext>
            </a:extLst>
          </p:cNvPr>
          <p:cNvSpPr txBox="1">
            <a:spLocks/>
          </p:cNvSpPr>
          <p:nvPr/>
        </p:nvSpPr>
        <p:spPr>
          <a:xfrm>
            <a:off x="5690366" y="2928349"/>
            <a:ext cx="3374183" cy="182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  <a:endParaRPr lang="pt-PT" sz="1100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dirty="0">
                <a:solidFill>
                  <a:srgbClr val="F97583"/>
                </a:solidFill>
                <a:latin typeface="Albert Sans Medium" pitchFamily="2" charset="77"/>
              </a:rPr>
              <a:t>       </a:t>
            </a:r>
            <a:r>
              <a:rPr lang="pt-PT" sz="1100" dirty="0" err="1">
                <a:solidFill>
                  <a:srgbClr val="FF0000"/>
                </a:solidFill>
                <a:latin typeface="Albert Sans Medium" pitchFamily="2" charset="77"/>
              </a:rPr>
              <a:t>a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wait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</a:t>
            </a:r>
            <a:endParaRPr lang="pt-PT" sz="1100" b="0" dirty="0">
              <a:solidFill>
                <a:srgbClr val="7030A0"/>
              </a:solidFill>
              <a:effectLst/>
              <a:latin typeface="Albert Sans Medium" pitchFamily="2" charset="77"/>
            </a:endParaRPr>
          </a:p>
          <a:p>
            <a:r>
              <a:rPr lang="pt-PT" sz="1100" dirty="0">
                <a:solidFill>
                  <a:srgbClr val="B392F0"/>
                </a:solidFill>
                <a:latin typeface="Albert Sans Medium" pitchFamily="2" charset="77"/>
              </a:rPr>
              <a:t>       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process.env.MONGODB_URL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"Conectado a MONGODB"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</a:p>
          <a:p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("Erro a conectar: "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error);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671986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C13DDE48-3022-7A5A-643E-F3F9405DB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>
            <a:extLst>
              <a:ext uri="{FF2B5EF4-FFF2-40B4-BE49-F238E27FC236}">
                <a16:creationId xmlns:a16="http://schemas.microsoft.com/office/drawing/2014/main" id="{D82DBBC3-F6A9-A3A1-C6A7-EB2D75FE21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450" y="390622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Tecnologias</a:t>
            </a:r>
            <a:r>
              <a:rPr lang="en" dirty="0"/>
              <a:t> </a:t>
            </a:r>
            <a:r>
              <a:rPr lang="en" dirty="0" err="1"/>
              <a:t>utilizadas</a:t>
            </a:r>
            <a:endParaRPr dirty="0"/>
          </a:p>
        </p:txBody>
      </p:sp>
      <p:sp>
        <p:nvSpPr>
          <p:cNvPr id="572" name="Google Shape;572;p65">
            <a:extLst>
              <a:ext uri="{FF2B5EF4-FFF2-40B4-BE49-F238E27FC236}">
                <a16:creationId xmlns:a16="http://schemas.microsoft.com/office/drawing/2014/main" id="{3FF3E904-7319-D4E9-F021-0980688380E7}"/>
              </a:ext>
            </a:extLst>
          </p:cNvPr>
          <p:cNvSpPr txBox="1"/>
          <p:nvPr/>
        </p:nvSpPr>
        <p:spPr>
          <a:xfrm>
            <a:off x="715100" y="2025655"/>
            <a:ext cx="2571300" cy="32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Front-end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4" name="Google Shape;574;p65">
            <a:extLst>
              <a:ext uri="{FF2B5EF4-FFF2-40B4-BE49-F238E27FC236}">
                <a16:creationId xmlns:a16="http://schemas.microsoft.com/office/drawing/2014/main" id="{F1B744A6-CE1C-E573-36FF-778681AC383B}"/>
              </a:ext>
            </a:extLst>
          </p:cNvPr>
          <p:cNvSpPr txBox="1"/>
          <p:nvPr/>
        </p:nvSpPr>
        <p:spPr>
          <a:xfrm>
            <a:off x="3286400" y="2025653"/>
            <a:ext cx="2571300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Back-end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6" name="Google Shape;576;p65">
            <a:extLst>
              <a:ext uri="{FF2B5EF4-FFF2-40B4-BE49-F238E27FC236}">
                <a16:creationId xmlns:a16="http://schemas.microsoft.com/office/drawing/2014/main" id="{3EC6B7F7-0159-0772-983B-AB089DD005E8}"/>
              </a:ext>
            </a:extLst>
          </p:cNvPr>
          <p:cNvSpPr txBox="1"/>
          <p:nvPr/>
        </p:nvSpPr>
        <p:spPr>
          <a:xfrm>
            <a:off x="5857700" y="2025653"/>
            <a:ext cx="2571300" cy="3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Bibliotecas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77" name="Google Shape;577;p65">
            <a:extLst>
              <a:ext uri="{FF2B5EF4-FFF2-40B4-BE49-F238E27FC236}">
                <a16:creationId xmlns:a16="http://schemas.microsoft.com/office/drawing/2014/main" id="{F1D0CFF1-DFE6-4A63-121C-50AD3F1B818A}"/>
              </a:ext>
            </a:extLst>
          </p:cNvPr>
          <p:cNvSpPr/>
          <p:nvPr/>
        </p:nvSpPr>
        <p:spPr>
          <a:xfrm>
            <a:off x="19402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9" name="Google Shape;579;p65">
            <a:extLst>
              <a:ext uri="{FF2B5EF4-FFF2-40B4-BE49-F238E27FC236}">
                <a16:creationId xmlns:a16="http://schemas.microsoft.com/office/drawing/2014/main" id="{AABF1A6B-3370-58AC-D74D-3B34C96FAF44}"/>
              </a:ext>
            </a:extLst>
          </p:cNvPr>
          <p:cNvSpPr txBox="1"/>
          <p:nvPr/>
        </p:nvSpPr>
        <p:spPr>
          <a:xfrm>
            <a:off x="715100" y="3863854"/>
            <a:ext cx="2571300" cy="33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Cloud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81" name="Google Shape;581;p65">
            <a:extLst>
              <a:ext uri="{FF2B5EF4-FFF2-40B4-BE49-F238E27FC236}">
                <a16:creationId xmlns:a16="http://schemas.microsoft.com/office/drawing/2014/main" id="{0259CEFA-5E48-D07C-88E8-6D0B02230658}"/>
              </a:ext>
            </a:extLst>
          </p:cNvPr>
          <p:cNvSpPr txBox="1"/>
          <p:nvPr/>
        </p:nvSpPr>
        <p:spPr>
          <a:xfrm>
            <a:off x="3286400" y="3863854"/>
            <a:ext cx="2571300" cy="33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Base de dados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83" name="Google Shape;583;p65">
            <a:extLst>
              <a:ext uri="{FF2B5EF4-FFF2-40B4-BE49-F238E27FC236}">
                <a16:creationId xmlns:a16="http://schemas.microsoft.com/office/drawing/2014/main" id="{F5829E8D-2F95-0F5D-9E2A-A8B1BA6EFB4F}"/>
              </a:ext>
            </a:extLst>
          </p:cNvPr>
          <p:cNvSpPr txBox="1"/>
          <p:nvPr/>
        </p:nvSpPr>
        <p:spPr>
          <a:xfrm>
            <a:off x="5857700" y="3863852"/>
            <a:ext cx="2571300" cy="33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API´s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84" name="Google Shape;584;p65">
            <a:extLst>
              <a:ext uri="{FF2B5EF4-FFF2-40B4-BE49-F238E27FC236}">
                <a16:creationId xmlns:a16="http://schemas.microsoft.com/office/drawing/2014/main" id="{F059A282-4170-B74C-CE84-E259365CA28B}"/>
              </a:ext>
            </a:extLst>
          </p:cNvPr>
          <p:cNvSpPr/>
          <p:nvPr/>
        </p:nvSpPr>
        <p:spPr>
          <a:xfrm>
            <a:off x="19402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p65">
            <a:extLst>
              <a:ext uri="{FF2B5EF4-FFF2-40B4-BE49-F238E27FC236}">
                <a16:creationId xmlns:a16="http://schemas.microsoft.com/office/drawing/2014/main" id="{33D9C2D1-446D-292D-F581-234F02226A1A}"/>
              </a:ext>
            </a:extLst>
          </p:cNvPr>
          <p:cNvSpPr/>
          <p:nvPr/>
        </p:nvSpPr>
        <p:spPr>
          <a:xfrm>
            <a:off x="45115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6" name="Google Shape;586;p65">
            <a:extLst>
              <a:ext uri="{FF2B5EF4-FFF2-40B4-BE49-F238E27FC236}">
                <a16:creationId xmlns:a16="http://schemas.microsoft.com/office/drawing/2014/main" id="{2845F9F9-C170-8A5A-4D2E-27CED81E7300}"/>
              </a:ext>
            </a:extLst>
          </p:cNvPr>
          <p:cNvSpPr/>
          <p:nvPr/>
        </p:nvSpPr>
        <p:spPr>
          <a:xfrm>
            <a:off x="45115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7" name="Google Shape;587;p65">
            <a:extLst>
              <a:ext uri="{FF2B5EF4-FFF2-40B4-BE49-F238E27FC236}">
                <a16:creationId xmlns:a16="http://schemas.microsoft.com/office/drawing/2014/main" id="{AF1FDBE9-1D9D-88A1-B708-4A57EA3D61DE}"/>
              </a:ext>
            </a:extLst>
          </p:cNvPr>
          <p:cNvSpPr/>
          <p:nvPr/>
        </p:nvSpPr>
        <p:spPr>
          <a:xfrm>
            <a:off x="70828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88" name="Google Shape;588;p65">
            <a:extLst>
              <a:ext uri="{FF2B5EF4-FFF2-40B4-BE49-F238E27FC236}">
                <a16:creationId xmlns:a16="http://schemas.microsoft.com/office/drawing/2014/main" id="{A6DDD522-B47C-23D8-1615-7F42A9190324}"/>
              </a:ext>
            </a:extLst>
          </p:cNvPr>
          <p:cNvSpPr/>
          <p:nvPr/>
        </p:nvSpPr>
        <p:spPr>
          <a:xfrm>
            <a:off x="70828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589" name="Google Shape;589;p65">
            <a:extLst>
              <a:ext uri="{FF2B5EF4-FFF2-40B4-BE49-F238E27FC236}">
                <a16:creationId xmlns:a16="http://schemas.microsoft.com/office/drawing/2014/main" id="{8B90968B-2D9D-6723-5BDC-47BCFFDADA62}"/>
              </a:ext>
            </a:extLst>
          </p:cNvPr>
          <p:cNvCxnSpPr/>
          <p:nvPr/>
        </p:nvCxnSpPr>
        <p:spPr>
          <a:xfrm>
            <a:off x="2061196" y="25728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65">
            <a:extLst>
              <a:ext uri="{FF2B5EF4-FFF2-40B4-BE49-F238E27FC236}">
                <a16:creationId xmlns:a16="http://schemas.microsoft.com/office/drawing/2014/main" id="{462017DE-121F-1B6A-CC48-52850CE35DD0}"/>
              </a:ext>
            </a:extLst>
          </p:cNvPr>
          <p:cNvCxnSpPr/>
          <p:nvPr/>
        </p:nvCxnSpPr>
        <p:spPr>
          <a:xfrm>
            <a:off x="4632496" y="25728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65">
            <a:extLst>
              <a:ext uri="{FF2B5EF4-FFF2-40B4-BE49-F238E27FC236}">
                <a16:creationId xmlns:a16="http://schemas.microsoft.com/office/drawing/2014/main" id="{DE02F966-9721-A66D-1E9B-18522562A478}"/>
              </a:ext>
            </a:extLst>
          </p:cNvPr>
          <p:cNvCxnSpPr/>
          <p:nvPr/>
        </p:nvCxnSpPr>
        <p:spPr>
          <a:xfrm>
            <a:off x="2061196" y="43827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65">
            <a:extLst>
              <a:ext uri="{FF2B5EF4-FFF2-40B4-BE49-F238E27FC236}">
                <a16:creationId xmlns:a16="http://schemas.microsoft.com/office/drawing/2014/main" id="{507025CE-E183-635D-1CA2-D8827C0545DF}"/>
              </a:ext>
            </a:extLst>
          </p:cNvPr>
          <p:cNvCxnSpPr/>
          <p:nvPr/>
        </p:nvCxnSpPr>
        <p:spPr>
          <a:xfrm>
            <a:off x="4632496" y="43827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npm - Wikipedia">
            <a:extLst>
              <a:ext uri="{FF2B5EF4-FFF2-40B4-BE49-F238E27FC236}">
                <a16:creationId xmlns:a16="http://schemas.microsoft.com/office/drawing/2014/main" id="{3916DDAC-47F5-20AA-B34D-E80D1E76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55" y="1623125"/>
            <a:ext cx="829376" cy="32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Wikipedia">
            <a:extLst>
              <a:ext uri="{FF2B5EF4-FFF2-40B4-BE49-F238E27FC236}">
                <a16:creationId xmlns:a16="http://schemas.microsoft.com/office/drawing/2014/main" id="{93839BCD-5F81-A7D4-8831-796B58FB9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17" y="3426367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cel API Integrations - Pipedream">
            <a:extLst>
              <a:ext uri="{FF2B5EF4-FFF2-40B4-BE49-F238E27FC236}">
                <a16:creationId xmlns:a16="http://schemas.microsoft.com/office/drawing/2014/main" id="{CA3E236C-AF77-E89F-4B43-814990F5A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16" y="3432845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oogle Cloud Resources How to Connect Guide">
            <a:extLst>
              <a:ext uri="{FF2B5EF4-FFF2-40B4-BE49-F238E27FC236}">
                <a16:creationId xmlns:a16="http://schemas.microsoft.com/office/drawing/2014/main" id="{8455D5D1-A34C-C118-8A32-56C6B6EA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75" y="340903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extAuth.js">
            <a:extLst>
              <a:ext uri="{FF2B5EF4-FFF2-40B4-BE49-F238E27FC236}">
                <a16:creationId xmlns:a16="http://schemas.microsoft.com/office/drawing/2014/main" id="{A85997FB-8B21-6586-5EFC-4C62B7F9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85" y="3420367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xtjs&quot; Icon - Download for free – Iconduck">
            <a:extLst>
              <a:ext uri="{FF2B5EF4-FFF2-40B4-BE49-F238E27FC236}">
                <a16:creationId xmlns:a16="http://schemas.microsoft.com/office/drawing/2014/main" id="{6E59A3CD-F677-2EA5-0CA5-F91B3227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66" y="458597"/>
            <a:ext cx="476249" cy="4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wnload React Logo in SVG Vector or PNG File Format - Logo.wine">
            <a:extLst>
              <a:ext uri="{FF2B5EF4-FFF2-40B4-BE49-F238E27FC236}">
                <a16:creationId xmlns:a16="http://schemas.microsoft.com/office/drawing/2014/main" id="{959F74CE-C68D-6B14-D47B-461CA36C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22" y="1470139"/>
            <a:ext cx="942974" cy="62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6E341EA-BFA9-7F82-5C58-97A91EAD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15" y="1530349"/>
            <a:ext cx="337346" cy="47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886ECA2-74F8-72E9-CDC9-975E8A0161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7944" y="1597725"/>
            <a:ext cx="480835" cy="383165"/>
          </a:xfrm>
          <a:prstGeom prst="rect">
            <a:avLst/>
          </a:prstGeom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6F8C582A-BCFC-903D-3DFC-2077E6B5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96" y="1612587"/>
            <a:ext cx="1198607" cy="32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3AD3A3-A602-C7B7-EA08-5E4A763A89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b="27307"/>
          <a:stretch/>
        </p:blipFill>
        <p:spPr>
          <a:xfrm>
            <a:off x="4495838" y="3427677"/>
            <a:ext cx="675465" cy="4413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83166C-B488-F645-98FB-CDCF709262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100095" y="343284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660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438018"/>
            <a:ext cx="7713900" cy="82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Schema</a:t>
            </a:r>
            <a:endParaRPr sz="44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4FDBE6-D1CE-7421-AA33-E89254A82F6E}"/>
              </a:ext>
            </a:extLst>
          </p:cNvPr>
          <p:cNvSpPr txBox="1"/>
          <p:nvPr/>
        </p:nvSpPr>
        <p:spPr>
          <a:xfrm>
            <a:off x="714999" y="1267691"/>
            <a:ext cx="7978727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No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, um </a:t>
            </a:r>
            <a:r>
              <a:rPr lang="pt-PT" sz="1050" i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schema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define a estrutura dos dados </a:t>
            </a:r>
            <a:r>
              <a:rPr lang="pt-PT" sz="1050" dirty="0">
                <a:solidFill>
                  <a:srgbClr val="0E0E0E"/>
                </a:solidFill>
                <a:latin typeface="Albert Sans Medium" pitchFamily="2" charset="77"/>
              </a:rPr>
              <a:t>n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uma coleção, especificando os campos, tipos de dados e regras de validação. Embora 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seja flexível, os </a:t>
            </a:r>
            <a:r>
              <a:rPr lang="pt-PT" sz="1050" i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schemas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ajudam a garantir consistência e organização dos dados, especialmente ao usar bibliotecas como 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.</a:t>
            </a:r>
          </a:p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67E3F3-75BD-FDF2-03B0-90C2CD4DB612}"/>
              </a:ext>
            </a:extLst>
          </p:cNvPr>
          <p:cNvSpPr txBox="1"/>
          <p:nvPr/>
        </p:nvSpPr>
        <p:spPr>
          <a:xfrm>
            <a:off x="714999" y="2008910"/>
            <a:ext cx="476925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{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Schema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0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userSchema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new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Schema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email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0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type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String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required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0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type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String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required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timestamps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}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);</a:t>
            </a:r>
          </a:p>
          <a:p>
            <a:b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0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||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model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0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userSchema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C52401-956E-9FBB-0EA0-6DE06F361EE2}"/>
              </a:ext>
            </a:extLst>
          </p:cNvPr>
          <p:cNvSpPr txBox="1"/>
          <p:nvPr/>
        </p:nvSpPr>
        <p:spPr>
          <a:xfrm>
            <a:off x="4953000" y="2516741"/>
            <a:ext cx="33181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dirty="0">
                <a:solidFill>
                  <a:srgbClr val="9CDCFE"/>
                </a:solidFill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</a:t>
            </a:r>
            <a:r>
              <a:rPr lang="pt-PT" b="0" dirty="0">
                <a:solidFill>
                  <a:srgbClr val="F8F8F2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"Tomé Almeida"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b="0" dirty="0">
                <a:solidFill>
                  <a:srgbClr val="9CDCFE"/>
                </a:solidFill>
                <a:effectLst/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"email"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</a:t>
            </a:r>
            <a:r>
              <a:rPr lang="pt-PT" b="0" dirty="0">
                <a:solidFill>
                  <a:srgbClr val="F8F8F2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rltomealmeida@gmail.com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EAB766C-3B23-5F9C-B916-6F7C8B5EB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4600553" flipH="1">
            <a:off x="3798977" y="3151868"/>
            <a:ext cx="511676" cy="5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4539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C65257DB-D119-DA07-9855-A221BAE6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>
            <a:extLst>
              <a:ext uri="{FF2B5EF4-FFF2-40B4-BE49-F238E27FC236}">
                <a16:creationId xmlns:a16="http://schemas.microsoft.com/office/drawing/2014/main" id="{C1588BAB-00FF-6E5E-86C0-E51582882E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102" y="345811"/>
            <a:ext cx="3358137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Callbacks</a:t>
            </a:r>
            <a:endParaRPr dirty="0"/>
          </a:p>
        </p:txBody>
      </p:sp>
      <p:sp>
        <p:nvSpPr>
          <p:cNvPr id="8" name="Google Shape;435;p55">
            <a:extLst>
              <a:ext uri="{FF2B5EF4-FFF2-40B4-BE49-F238E27FC236}">
                <a16:creationId xmlns:a16="http://schemas.microsoft.com/office/drawing/2014/main" id="{B9E04A3A-92EF-F366-03B4-4459662515C8}"/>
              </a:ext>
            </a:extLst>
          </p:cNvPr>
          <p:cNvSpPr txBox="1">
            <a:spLocks/>
          </p:cNvSpPr>
          <p:nvPr/>
        </p:nvSpPr>
        <p:spPr>
          <a:xfrm>
            <a:off x="3509463" y="768926"/>
            <a:ext cx="2558827" cy="38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5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200" dirty="0">
                <a:latin typeface="Albert Sans Medium" pitchFamily="2" charset="77"/>
              </a:rPr>
              <a:t>../</a:t>
            </a:r>
            <a:r>
              <a:rPr lang="pt-PT" sz="1200" dirty="0" err="1">
                <a:latin typeface="Albert Sans Medium" pitchFamily="2" charset="77"/>
              </a:rPr>
              <a:t>pages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api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auth</a:t>
            </a:r>
            <a:r>
              <a:rPr lang="pt-PT" sz="1200" dirty="0">
                <a:latin typeface="Albert Sans Medium" pitchFamily="2" charset="77"/>
              </a:rPr>
              <a:t>/[...</a:t>
            </a:r>
            <a:r>
              <a:rPr lang="pt-PT" sz="1200" dirty="0" err="1">
                <a:latin typeface="Albert Sans Medium" pitchFamily="2" charset="77"/>
              </a:rPr>
              <a:t>nextauth</a:t>
            </a:r>
            <a:r>
              <a:rPr lang="pt-PT" sz="1200" dirty="0">
                <a:latin typeface="Albert Sans Medium" pitchFamily="2" charset="77"/>
              </a:rPr>
              <a:t>].</a:t>
            </a:r>
            <a:r>
              <a:rPr lang="pt-PT" sz="1200" dirty="0" err="1">
                <a:latin typeface="Albert Sans Medium" pitchFamily="2" charset="77"/>
              </a:rPr>
              <a:t>js</a:t>
            </a:r>
            <a:endParaRPr lang="pt-PT" sz="1200" dirty="0">
              <a:latin typeface="Albert Sans Medium" pitchFamily="2" charset="77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E74A67-5643-4EE7-6B20-81BB55DAA474}"/>
              </a:ext>
            </a:extLst>
          </p:cNvPr>
          <p:cNvSpPr txBox="1"/>
          <p:nvPr/>
        </p:nvSpPr>
        <p:spPr>
          <a:xfrm>
            <a:off x="382593" y="1940179"/>
            <a:ext cx="3727302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lib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dirty="0">
                <a:solidFill>
                  <a:srgbClr val="BBBBBB"/>
                </a:solidFill>
                <a:latin typeface="Albert Sans Medium" pitchFamily="2" charset="77"/>
              </a:rPr>
              <a:t>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callbacks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signIn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account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 {</a:t>
            </a:r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account</a:t>
            </a:r>
            <a:r>
              <a:rPr lang="pt-PT" sz="11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provider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===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'google'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100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email</a:t>
            </a:r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userExists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findOne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({email});</a:t>
            </a:r>
          </a:p>
          <a:p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E3EF13-8771-731C-C341-BCAC5C70995C}"/>
              </a:ext>
            </a:extLst>
          </p:cNvPr>
          <p:cNvSpPr txBox="1"/>
          <p:nvPr/>
        </p:nvSpPr>
        <p:spPr>
          <a:xfrm>
            <a:off x="4428570" y="1747304"/>
            <a:ext cx="43813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!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userExists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fetch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http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://localhost:3000/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api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headers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Content-Type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": 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application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json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”</a:t>
            </a:r>
            <a:r>
              <a:rPr lang="pt-PT" sz="1100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body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JSON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stringify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email, }),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});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1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ok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){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 }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endParaRPr lang="pt-PT" sz="1100" dirty="0">
              <a:solidFill>
                <a:schemeClr val="accent6">
                  <a:lumMod val="50000"/>
                </a:schemeClr>
              </a:solidFill>
              <a:latin typeface="Albert Sans Medium" pitchFamily="2" charset="77"/>
            </a:endParaRP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  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(error); } 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}}};</a:t>
            </a:r>
          </a:p>
          <a:p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1384800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A0848E49-DA75-9A42-A642-B442BCFD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>
            <a:extLst>
              <a:ext uri="{FF2B5EF4-FFF2-40B4-BE49-F238E27FC236}">
                <a16:creationId xmlns:a16="http://schemas.microsoft.com/office/drawing/2014/main" id="{BEC2D384-9F7F-876D-BE74-D5095BA0B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102" y="289049"/>
            <a:ext cx="5464025" cy="722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Registo</a:t>
            </a:r>
            <a:r>
              <a:rPr lang="en" sz="4000" dirty="0"/>
              <a:t> de </a:t>
            </a:r>
            <a:r>
              <a:rPr lang="en" sz="4000" dirty="0" err="1"/>
              <a:t>utilizador</a:t>
            </a:r>
            <a:endParaRPr sz="4000" dirty="0"/>
          </a:p>
        </p:txBody>
      </p:sp>
      <p:sp>
        <p:nvSpPr>
          <p:cNvPr id="8" name="Google Shape;435;p55">
            <a:extLst>
              <a:ext uri="{FF2B5EF4-FFF2-40B4-BE49-F238E27FC236}">
                <a16:creationId xmlns:a16="http://schemas.microsoft.com/office/drawing/2014/main" id="{095ADCD8-1DD9-22D2-BEB2-10D5F5D9103A}"/>
              </a:ext>
            </a:extLst>
          </p:cNvPr>
          <p:cNvSpPr txBox="1">
            <a:spLocks/>
          </p:cNvSpPr>
          <p:nvPr/>
        </p:nvSpPr>
        <p:spPr>
          <a:xfrm>
            <a:off x="5717671" y="545358"/>
            <a:ext cx="2558827" cy="38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5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200" dirty="0">
                <a:latin typeface="Albert Sans Medium" pitchFamily="2" charset="77"/>
              </a:rPr>
              <a:t>../</a:t>
            </a:r>
            <a:r>
              <a:rPr lang="pt-PT" sz="1200" dirty="0" err="1">
                <a:latin typeface="Albert Sans Medium" pitchFamily="2" charset="77"/>
              </a:rPr>
              <a:t>pages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api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user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index.js</a:t>
            </a:r>
            <a:endParaRPr lang="pt-PT" sz="1200" dirty="0">
              <a:latin typeface="Albert Sans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D8E3FB-3DE0-A633-00B0-62BEE973250D}"/>
              </a:ext>
            </a:extLst>
          </p:cNvPr>
          <p:cNvSpPr txBox="1"/>
          <p:nvPr/>
        </p:nvSpPr>
        <p:spPr>
          <a:xfrm>
            <a:off x="334102" y="1226541"/>
            <a:ext cx="580346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lib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function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handler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200" dirty="0">
                <a:solidFill>
                  <a:srgbClr val="F97583"/>
                </a:solidFill>
                <a:latin typeface="Albert Sans Medium" pitchFamily="2" charset="77"/>
              </a:rPr>
              <a:t>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===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200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email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body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();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create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email });</a:t>
            </a:r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(201)</a:t>
            </a:r>
            <a:r>
              <a:rPr lang="pt-PT" sz="12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Registered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error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"Erro ao criar utilizador:"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error);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(500)</a:t>
            </a:r>
            <a:r>
              <a:rPr lang="pt-PT" sz="12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"Erro no servidor"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else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setHeader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Allow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[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]);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(405).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 `Método</a:t>
            </a:r>
            <a:r>
              <a:rPr lang="pt-PT" sz="1200" b="0" dirty="0">
                <a:solidFill>
                  <a:srgbClr val="FFAB7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${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FFAB7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não permitido`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}</a:t>
            </a:r>
          </a:p>
          <a:p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}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523810-6552-021E-CEB2-110CFD1F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4600553" flipH="1">
            <a:off x="4463995" y="1994742"/>
            <a:ext cx="511676" cy="533228"/>
          </a:xfrm>
          <a:prstGeom prst="rect">
            <a:avLst/>
          </a:prstGeom>
        </p:spPr>
      </p:pic>
      <p:grpSp>
        <p:nvGrpSpPr>
          <p:cNvPr id="4" name="Google Shape;465;p57">
            <a:extLst>
              <a:ext uri="{FF2B5EF4-FFF2-40B4-BE49-F238E27FC236}">
                <a16:creationId xmlns:a16="http://schemas.microsoft.com/office/drawing/2014/main" id="{89128B43-89C8-D63A-4A9D-D099139241BB}"/>
              </a:ext>
            </a:extLst>
          </p:cNvPr>
          <p:cNvGrpSpPr/>
          <p:nvPr/>
        </p:nvGrpSpPr>
        <p:grpSpPr>
          <a:xfrm>
            <a:off x="5343782" y="1333582"/>
            <a:ext cx="1922927" cy="1393515"/>
            <a:chOff x="331763" y="414153"/>
            <a:chExt cx="6903246" cy="5019697"/>
          </a:xfrm>
        </p:grpSpPr>
        <p:sp>
          <p:nvSpPr>
            <p:cNvPr id="5" name="Google Shape;466;p57">
              <a:extLst>
                <a:ext uri="{FF2B5EF4-FFF2-40B4-BE49-F238E27FC236}">
                  <a16:creationId xmlns:a16="http://schemas.microsoft.com/office/drawing/2014/main" id="{C35E4EA6-1624-FB7E-9717-7661F4EFD0C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7;p57">
              <a:extLst>
                <a:ext uri="{FF2B5EF4-FFF2-40B4-BE49-F238E27FC236}">
                  <a16:creationId xmlns:a16="http://schemas.microsoft.com/office/drawing/2014/main" id="{E76CE2B7-7BB6-7F73-7B95-57568FBAC723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8;p57">
              <a:extLst>
                <a:ext uri="{FF2B5EF4-FFF2-40B4-BE49-F238E27FC236}">
                  <a16:creationId xmlns:a16="http://schemas.microsoft.com/office/drawing/2014/main" id="{28E14F84-A41C-EB29-7145-00F2F4D8DAC6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9;p57">
              <a:extLst>
                <a:ext uri="{FF2B5EF4-FFF2-40B4-BE49-F238E27FC236}">
                  <a16:creationId xmlns:a16="http://schemas.microsoft.com/office/drawing/2014/main" id="{68B05006-96EF-DE32-C796-53C30B82315F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260FB542-26D1-9C29-F55F-21F0A18A7E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15"/>
          <a:stretch/>
        </p:blipFill>
        <p:spPr>
          <a:xfrm>
            <a:off x="5403821" y="1374058"/>
            <a:ext cx="1802846" cy="11264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C43F9D-7E88-312D-6BEE-825B100F0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499462" flipH="1">
            <a:off x="7402880" y="2428991"/>
            <a:ext cx="511676" cy="533228"/>
          </a:xfrm>
          <a:prstGeom prst="rect">
            <a:avLst/>
          </a:prstGeom>
        </p:spPr>
      </p:pic>
      <p:grpSp>
        <p:nvGrpSpPr>
          <p:cNvPr id="16" name="Google Shape;465;p57">
            <a:extLst>
              <a:ext uri="{FF2B5EF4-FFF2-40B4-BE49-F238E27FC236}">
                <a16:creationId xmlns:a16="http://schemas.microsoft.com/office/drawing/2014/main" id="{6B748290-9366-3AA5-ABBE-296B8AE56F3E}"/>
              </a:ext>
            </a:extLst>
          </p:cNvPr>
          <p:cNvGrpSpPr/>
          <p:nvPr/>
        </p:nvGrpSpPr>
        <p:grpSpPr>
          <a:xfrm>
            <a:off x="6819291" y="3234449"/>
            <a:ext cx="1922927" cy="1393515"/>
            <a:chOff x="331763" y="414153"/>
            <a:chExt cx="6903246" cy="5019697"/>
          </a:xfrm>
        </p:grpSpPr>
        <p:sp>
          <p:nvSpPr>
            <p:cNvPr id="17" name="Google Shape;466;p57">
              <a:extLst>
                <a:ext uri="{FF2B5EF4-FFF2-40B4-BE49-F238E27FC236}">
                  <a16:creationId xmlns:a16="http://schemas.microsoft.com/office/drawing/2014/main" id="{3CA4A554-F61F-4B7A-8D63-E455DEA5A15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7;p57">
              <a:extLst>
                <a:ext uri="{FF2B5EF4-FFF2-40B4-BE49-F238E27FC236}">
                  <a16:creationId xmlns:a16="http://schemas.microsoft.com/office/drawing/2014/main" id="{27C867CD-E917-E284-FE08-B7B4F99F27EE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8;p57">
              <a:extLst>
                <a:ext uri="{FF2B5EF4-FFF2-40B4-BE49-F238E27FC236}">
                  <a16:creationId xmlns:a16="http://schemas.microsoft.com/office/drawing/2014/main" id="{FFE385C5-A5EF-00CC-15F7-A533B6EA37E0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9;p57">
              <a:extLst>
                <a:ext uri="{FF2B5EF4-FFF2-40B4-BE49-F238E27FC236}">
                  <a16:creationId xmlns:a16="http://schemas.microsoft.com/office/drawing/2014/main" id="{E76DB93B-1590-B3EE-C782-D20DBABDA576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DF308096-9A06-CED4-6BF3-461ED0ECF7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67" b="3074"/>
          <a:stretch/>
        </p:blipFill>
        <p:spPr>
          <a:xfrm>
            <a:off x="6879330" y="3286132"/>
            <a:ext cx="1802846" cy="108630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B2BEAC6-8DB5-6744-A1DE-2FC760148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8851" y="1326006"/>
            <a:ext cx="583045" cy="58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86820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0;p41">
            <a:extLst>
              <a:ext uri="{FF2B5EF4-FFF2-40B4-BE49-F238E27FC236}">
                <a16:creationId xmlns:a16="http://schemas.microsoft.com/office/drawing/2014/main" id="{8DAC88CA-DC98-A09B-1F0B-154E703ED382}"/>
              </a:ext>
            </a:extLst>
          </p:cNvPr>
          <p:cNvSpPr txBox="1">
            <a:spLocks/>
          </p:cNvSpPr>
          <p:nvPr/>
        </p:nvSpPr>
        <p:spPr>
          <a:xfrm>
            <a:off x="745950" y="367186"/>
            <a:ext cx="7713900" cy="82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4400" b="1" dirty="0">
                <a:latin typeface="Albert Sans Black" pitchFamily="2" charset="77"/>
              </a:rPr>
              <a:t>Objetivos futuros</a:t>
            </a:r>
          </a:p>
        </p:txBody>
      </p:sp>
      <p:sp>
        <p:nvSpPr>
          <p:cNvPr id="8" name="Google Shape;295;p45">
            <a:extLst>
              <a:ext uri="{FF2B5EF4-FFF2-40B4-BE49-F238E27FC236}">
                <a16:creationId xmlns:a16="http://schemas.microsoft.com/office/drawing/2014/main" id="{2DFE97E9-63B7-8E2E-75B5-C29488BFD2A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90804" y="183705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Utilizar</a:t>
            </a:r>
            <a:r>
              <a:rPr lang="en" dirty="0"/>
              <a:t> </a:t>
            </a:r>
            <a:r>
              <a:rPr lang="en" dirty="0" err="1"/>
              <a:t>todos</a:t>
            </a:r>
            <a:r>
              <a:rPr lang="en" dirty="0"/>
              <a:t> </a:t>
            </a:r>
            <a:r>
              <a:rPr lang="en" dirty="0" err="1"/>
              <a:t>os</a:t>
            </a:r>
            <a:r>
              <a:rPr lang="en" dirty="0"/>
              <a:t> providers</a:t>
            </a:r>
            <a:endParaRPr dirty="0"/>
          </a:p>
        </p:txBody>
      </p:sp>
      <p:sp>
        <p:nvSpPr>
          <p:cNvPr id="14" name="Google Shape;295;p45">
            <a:extLst>
              <a:ext uri="{FF2B5EF4-FFF2-40B4-BE49-F238E27FC236}">
                <a16:creationId xmlns:a16="http://schemas.microsoft.com/office/drawing/2014/main" id="{459B7314-90FC-E56C-CE0F-E91BD835966F}"/>
              </a:ext>
            </a:extLst>
          </p:cNvPr>
          <p:cNvSpPr txBox="1">
            <a:spLocks/>
          </p:cNvSpPr>
          <p:nvPr/>
        </p:nvSpPr>
        <p:spPr>
          <a:xfrm>
            <a:off x="3506100" y="1837050"/>
            <a:ext cx="21318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Criação de perfis e empresas</a:t>
            </a:r>
          </a:p>
        </p:txBody>
      </p:sp>
      <p:sp>
        <p:nvSpPr>
          <p:cNvPr id="16" name="Google Shape;295;p45">
            <a:extLst>
              <a:ext uri="{FF2B5EF4-FFF2-40B4-BE49-F238E27FC236}">
                <a16:creationId xmlns:a16="http://schemas.microsoft.com/office/drawing/2014/main" id="{BB2EF741-CB6A-4923-CFB7-E4F23A26AA2B}"/>
              </a:ext>
            </a:extLst>
          </p:cNvPr>
          <p:cNvSpPr txBox="1">
            <a:spLocks/>
          </p:cNvSpPr>
          <p:nvPr/>
        </p:nvSpPr>
        <p:spPr>
          <a:xfrm>
            <a:off x="6139829" y="1837050"/>
            <a:ext cx="2320021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Publicar o projeto num domínio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C04C59-BB3B-675C-AFB3-AA1F4A64137F}"/>
              </a:ext>
            </a:extLst>
          </p:cNvPr>
          <p:cNvSpPr txBox="1"/>
          <p:nvPr/>
        </p:nvSpPr>
        <p:spPr>
          <a:xfrm>
            <a:off x="790804" y="2571750"/>
            <a:ext cx="232002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Pretendo implementar os principais </a:t>
            </a:r>
            <a:r>
              <a:rPr lang="pt-PT" sz="1100" kern="100" dirty="0" err="1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providers</a:t>
            </a:r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pt-PT" sz="1100" b="1" kern="100" dirty="0" err="1">
                <a:effectLst/>
                <a:latin typeface="Albert Sans Black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NextAuth</a:t>
            </a:r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 como </a:t>
            </a:r>
            <a:r>
              <a:rPr lang="pt-PT" sz="1100" b="1" kern="100" dirty="0" err="1">
                <a:effectLst/>
                <a:latin typeface="Albert Sans Black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LinkedIn</a:t>
            </a:r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PT" sz="1100" b="1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pt-PT" sz="1100" kern="100" dirty="0">
                <a:effectLst/>
                <a:latin typeface="Albert Sans Medium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 para permitir um processo de autenticação rápido e seguro. Isto também ajudará a diversificar as opções de login para os utilizadores.</a:t>
            </a:r>
          </a:p>
          <a:p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9CE9A63-CFE2-F14A-4FD4-C9095B18667A}"/>
              </a:ext>
            </a:extLst>
          </p:cNvPr>
          <p:cNvSpPr txBox="1"/>
          <p:nvPr/>
        </p:nvSpPr>
        <p:spPr>
          <a:xfrm>
            <a:off x="3506100" y="2571749"/>
            <a:ext cx="23200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dos objetivos é criar um sistema onde os utilizadores possam personalizar os seus perfis, destacando </a:t>
            </a:r>
            <a:r>
              <a:rPr lang="pt-PT" sz="1100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competências</a:t>
            </a:r>
            <a:r>
              <a:rPr lang="pt-PT" sz="1100" dirty="0">
                <a:solidFill>
                  <a:srgbClr val="0E0E0E"/>
                </a:solidFill>
                <a:effectLst/>
                <a:latin typeface="Albert Sans Medium" pitchFamily="2" charset="77"/>
              </a:rPr>
              <a:t> e </a:t>
            </a:r>
            <a:r>
              <a:rPr lang="pt-PT" sz="1100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interesses</a:t>
            </a:r>
            <a:r>
              <a:rPr lang="pt-PT" sz="1100" dirty="0">
                <a:solidFill>
                  <a:srgbClr val="0E0E0E"/>
                </a:solidFill>
                <a:effectLst/>
                <a:latin typeface="Albert Sans Medium" pitchFamily="2" charset="77"/>
              </a:rPr>
              <a:t>. As empresas também terão a possibilidade de criar páginas próprias para partilhar informações e publicar oportunidades.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22E704A-037C-11D6-6B34-9F9820D99A9E}"/>
              </a:ext>
            </a:extLst>
          </p:cNvPr>
          <p:cNvSpPr txBox="1"/>
          <p:nvPr/>
        </p:nvSpPr>
        <p:spPr>
          <a:xfrm>
            <a:off x="6139829" y="2571748"/>
            <a:ext cx="2320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rgbClr val="0E0E0E"/>
                </a:solidFill>
                <a:effectLst/>
                <a:latin typeface="Albert Sans Medium" pitchFamily="2" charset="77"/>
              </a:rPr>
              <a:t>O próximo passo será disponibilizar o projeto num domínio próprio, garantindo que esteja acessível para demonstração e avaliação, enquanto exibe uma imagem mais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73996283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p40">
            <a:extLst>
              <a:ext uri="{FF2B5EF4-FFF2-40B4-BE49-F238E27FC236}">
                <a16:creationId xmlns:a16="http://schemas.microsoft.com/office/drawing/2014/main" id="{DB4E54ED-0680-BE21-9D05-B108D3C5EE04}"/>
              </a:ext>
            </a:extLst>
          </p:cNvPr>
          <p:cNvSpPr txBox="1">
            <a:spLocks/>
          </p:cNvSpPr>
          <p:nvPr/>
        </p:nvSpPr>
        <p:spPr>
          <a:xfrm>
            <a:off x="1862832" y="2178850"/>
            <a:ext cx="5418333" cy="7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3600" dirty="0"/>
              <a:t>Perguntas &amp; Respostas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0D0ABAC-057C-78C7-8225-AA07B7CEA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3859597" y="1748859"/>
            <a:ext cx="1424802" cy="4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453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>
            <a:spLocks noGrp="1"/>
          </p:cNvSpPr>
          <p:nvPr>
            <p:ph type="title"/>
          </p:nvPr>
        </p:nvSpPr>
        <p:spPr>
          <a:xfrm>
            <a:off x="1346300" y="579450"/>
            <a:ext cx="611115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KanBan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0194C8-3D66-4F27-1F8C-6951768C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411"/>
          <a:stretch/>
        </p:blipFill>
        <p:spPr>
          <a:xfrm>
            <a:off x="1454150" y="1795201"/>
            <a:ext cx="6235700" cy="29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933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351033" y="139185"/>
            <a:ext cx="3107600" cy="7413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/>
              <a:t>Cronograma</a:t>
            </a:r>
            <a:endParaRPr sz="3600" dirty="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FB49A058-2564-ABB7-E0E0-6C2454572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731797"/>
              </p:ext>
            </p:extLst>
          </p:nvPr>
        </p:nvGraphicFramePr>
        <p:xfrm>
          <a:off x="410631" y="1248834"/>
          <a:ext cx="8312150" cy="370840"/>
        </p:xfrm>
        <a:graphic>
          <a:graphicData uri="http://schemas.openxmlformats.org/drawingml/2006/table">
            <a:tbl>
              <a:tblPr firstRow="1" bandRow="1">
                <a:tableStyleId>{7CC33D16-3101-402E-BF78-D12FA6E878D3}</a:tableStyleId>
              </a:tblPr>
              <a:tblGrid>
                <a:gridCol w="768352">
                  <a:extLst>
                    <a:ext uri="{9D8B030D-6E8A-4147-A177-3AD203B41FA5}">
                      <a16:colId xmlns:a16="http://schemas.microsoft.com/office/drawing/2014/main" val="2143357294"/>
                    </a:ext>
                  </a:extLst>
                </a:gridCol>
                <a:gridCol w="742948">
                  <a:extLst>
                    <a:ext uri="{9D8B030D-6E8A-4147-A177-3AD203B41FA5}">
                      <a16:colId xmlns:a16="http://schemas.microsoft.com/office/drawing/2014/main" val="386201325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05381695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34914087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240594866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23248677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60053177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29553292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46848022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10836691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74327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4267435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503384-1290-954F-F511-8390428D6EF3}"/>
              </a:ext>
            </a:extLst>
          </p:cNvPr>
          <p:cNvSpPr txBox="1"/>
          <p:nvPr/>
        </p:nvSpPr>
        <p:spPr>
          <a:xfrm>
            <a:off x="467785" y="944034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Set.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6A439D-A214-93DA-A57A-603653819999}"/>
              </a:ext>
            </a:extLst>
          </p:cNvPr>
          <p:cNvSpPr txBox="1"/>
          <p:nvPr/>
        </p:nvSpPr>
        <p:spPr>
          <a:xfrm>
            <a:off x="1209742" y="94403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Out.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1A5B46-178C-1DE3-FA9D-D0354B3956ED}"/>
              </a:ext>
            </a:extLst>
          </p:cNvPr>
          <p:cNvSpPr txBox="1"/>
          <p:nvPr/>
        </p:nvSpPr>
        <p:spPr>
          <a:xfrm>
            <a:off x="1951699" y="944034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Nov.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F29CE4-01B4-EEA5-CA2E-85C4ED0C3014}"/>
              </a:ext>
            </a:extLst>
          </p:cNvPr>
          <p:cNvSpPr txBox="1"/>
          <p:nvPr/>
        </p:nvSpPr>
        <p:spPr>
          <a:xfrm>
            <a:off x="2693656" y="944034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Dez.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6727E61-11E6-B401-6139-D10C6695D629}"/>
              </a:ext>
            </a:extLst>
          </p:cNvPr>
          <p:cNvSpPr txBox="1"/>
          <p:nvPr/>
        </p:nvSpPr>
        <p:spPr>
          <a:xfrm>
            <a:off x="3467363" y="944034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Jan.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B400C67-7AFE-39E0-DFAC-DDA27D188DA8}"/>
              </a:ext>
            </a:extLst>
          </p:cNvPr>
          <p:cNvSpPr txBox="1"/>
          <p:nvPr/>
        </p:nvSpPr>
        <p:spPr>
          <a:xfrm>
            <a:off x="4219039" y="94403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Fev.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05F9FB-7A44-5D6E-F8DE-2C977AAE4A35}"/>
              </a:ext>
            </a:extLst>
          </p:cNvPr>
          <p:cNvSpPr txBox="1"/>
          <p:nvPr/>
        </p:nvSpPr>
        <p:spPr>
          <a:xfrm>
            <a:off x="4973696" y="944034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Mar.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F6C6BEA-A03B-92E4-D1C8-AB452815A59C}"/>
              </a:ext>
            </a:extLst>
          </p:cNvPr>
          <p:cNvSpPr txBox="1"/>
          <p:nvPr/>
        </p:nvSpPr>
        <p:spPr>
          <a:xfrm>
            <a:off x="5734703" y="944034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Abr.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C6C2560-5570-FE2B-EB66-0977688EC5A1}"/>
              </a:ext>
            </a:extLst>
          </p:cNvPr>
          <p:cNvSpPr txBox="1"/>
          <p:nvPr/>
        </p:nvSpPr>
        <p:spPr>
          <a:xfrm>
            <a:off x="6483010" y="944034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Mai.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0020A95-531F-A8D7-6F2A-822DF8E46342}"/>
              </a:ext>
            </a:extLst>
          </p:cNvPr>
          <p:cNvSpPr txBox="1"/>
          <p:nvPr/>
        </p:nvSpPr>
        <p:spPr>
          <a:xfrm>
            <a:off x="7256717" y="944034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Jun.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866F830-2937-B238-62A4-D0DA12E327E2}"/>
              </a:ext>
            </a:extLst>
          </p:cNvPr>
          <p:cNvSpPr txBox="1"/>
          <p:nvPr/>
        </p:nvSpPr>
        <p:spPr>
          <a:xfrm>
            <a:off x="8030424" y="944034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Jul.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5D69BCDE-F0C8-86BA-67FD-B16360057565}"/>
              </a:ext>
            </a:extLst>
          </p:cNvPr>
          <p:cNvSpPr/>
          <p:nvPr/>
        </p:nvSpPr>
        <p:spPr>
          <a:xfrm>
            <a:off x="796561" y="1683174"/>
            <a:ext cx="6700672" cy="1181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46F94A8F-E135-9F56-4DAF-75A88779154A}"/>
              </a:ext>
            </a:extLst>
          </p:cNvPr>
          <p:cNvSpPr/>
          <p:nvPr/>
        </p:nvSpPr>
        <p:spPr>
          <a:xfrm>
            <a:off x="1026583" y="1953684"/>
            <a:ext cx="590550" cy="118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D3E560E5-760B-6246-35DE-77B343C85C74}"/>
              </a:ext>
            </a:extLst>
          </p:cNvPr>
          <p:cNvSpPr/>
          <p:nvPr/>
        </p:nvSpPr>
        <p:spPr>
          <a:xfrm>
            <a:off x="1445683" y="2224884"/>
            <a:ext cx="342900" cy="1143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67CDBEDA-4F1F-F20A-143E-F24555C0A716}"/>
              </a:ext>
            </a:extLst>
          </p:cNvPr>
          <p:cNvSpPr/>
          <p:nvPr/>
        </p:nvSpPr>
        <p:spPr>
          <a:xfrm>
            <a:off x="1321858" y="2491584"/>
            <a:ext cx="746125" cy="1188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BE556D3C-BFF1-5AFE-4875-19E7642A0342}"/>
              </a:ext>
            </a:extLst>
          </p:cNvPr>
          <p:cNvSpPr/>
          <p:nvPr/>
        </p:nvSpPr>
        <p:spPr>
          <a:xfrm>
            <a:off x="1617133" y="2758284"/>
            <a:ext cx="5880100" cy="1188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0E20BAA9-285C-4CEE-1D1A-AF30E3326354}"/>
              </a:ext>
            </a:extLst>
          </p:cNvPr>
          <p:cNvSpPr/>
          <p:nvPr/>
        </p:nvSpPr>
        <p:spPr>
          <a:xfrm>
            <a:off x="2179562" y="3024984"/>
            <a:ext cx="927463" cy="118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6B80894A-C1BF-5576-15E1-458D24EB5045}"/>
              </a:ext>
            </a:extLst>
          </p:cNvPr>
          <p:cNvSpPr/>
          <p:nvPr/>
        </p:nvSpPr>
        <p:spPr>
          <a:xfrm>
            <a:off x="3774900" y="3024984"/>
            <a:ext cx="927463" cy="118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91B49555-24EE-1DDB-7B61-0852BD3BA9B4}"/>
              </a:ext>
            </a:extLst>
          </p:cNvPr>
          <p:cNvSpPr/>
          <p:nvPr/>
        </p:nvSpPr>
        <p:spPr>
          <a:xfrm>
            <a:off x="5518030" y="3024984"/>
            <a:ext cx="927463" cy="118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CB0A4DCB-F693-8912-38FD-5699B9F02869}"/>
              </a:ext>
            </a:extLst>
          </p:cNvPr>
          <p:cNvSpPr/>
          <p:nvPr/>
        </p:nvSpPr>
        <p:spPr>
          <a:xfrm>
            <a:off x="3152746" y="3249266"/>
            <a:ext cx="352697" cy="11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A4B2D5F6-E66B-1677-7A3C-FEE6EB72998F}"/>
              </a:ext>
            </a:extLst>
          </p:cNvPr>
          <p:cNvSpPr/>
          <p:nvPr/>
        </p:nvSpPr>
        <p:spPr>
          <a:xfrm>
            <a:off x="4745126" y="3249266"/>
            <a:ext cx="415307" cy="11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tângulo Arredondado 35">
            <a:extLst>
              <a:ext uri="{FF2B5EF4-FFF2-40B4-BE49-F238E27FC236}">
                <a16:creationId xmlns:a16="http://schemas.microsoft.com/office/drawing/2014/main" id="{94CCD09C-8418-89B0-A6BE-A95DB745CD63}"/>
              </a:ext>
            </a:extLst>
          </p:cNvPr>
          <p:cNvSpPr/>
          <p:nvPr/>
        </p:nvSpPr>
        <p:spPr>
          <a:xfrm>
            <a:off x="6483134" y="3249266"/>
            <a:ext cx="352697" cy="11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0082BF3B-6CC7-5BFA-A9B3-298B13299382}"/>
              </a:ext>
            </a:extLst>
          </p:cNvPr>
          <p:cNvSpPr/>
          <p:nvPr/>
        </p:nvSpPr>
        <p:spPr>
          <a:xfrm>
            <a:off x="3621708" y="3458816"/>
            <a:ext cx="118800" cy="118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tângulo Arredondado 37">
            <a:extLst>
              <a:ext uri="{FF2B5EF4-FFF2-40B4-BE49-F238E27FC236}">
                <a16:creationId xmlns:a16="http://schemas.microsoft.com/office/drawing/2014/main" id="{A4AE232F-2BBD-ABCB-63A6-DDAC4B820A3A}"/>
              </a:ext>
            </a:extLst>
          </p:cNvPr>
          <p:cNvSpPr/>
          <p:nvPr/>
        </p:nvSpPr>
        <p:spPr>
          <a:xfrm>
            <a:off x="5290608" y="3458816"/>
            <a:ext cx="158642" cy="118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DA6A0452-CD6B-6534-1F69-BA29D71BB294}"/>
              </a:ext>
            </a:extLst>
          </p:cNvPr>
          <p:cNvSpPr/>
          <p:nvPr/>
        </p:nvSpPr>
        <p:spPr>
          <a:xfrm>
            <a:off x="6920029" y="3458816"/>
            <a:ext cx="158642" cy="118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6BCF05A3-BDF3-E266-F053-431959125239}"/>
              </a:ext>
            </a:extLst>
          </p:cNvPr>
          <p:cNvSpPr/>
          <p:nvPr/>
        </p:nvSpPr>
        <p:spPr>
          <a:xfrm>
            <a:off x="5518029" y="3708134"/>
            <a:ext cx="927463" cy="118800"/>
          </a:xfrm>
          <a:prstGeom prst="roundRect">
            <a:avLst/>
          </a:prstGeom>
          <a:solidFill>
            <a:srgbClr val="A14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0455CB6E-4554-644C-BFEC-B77B2257ECA0}"/>
              </a:ext>
            </a:extLst>
          </p:cNvPr>
          <p:cNvSpPr/>
          <p:nvPr/>
        </p:nvSpPr>
        <p:spPr>
          <a:xfrm>
            <a:off x="6486928" y="3949174"/>
            <a:ext cx="591744" cy="118800"/>
          </a:xfrm>
          <a:prstGeom prst="roundRect">
            <a:avLst/>
          </a:prstGeom>
          <a:solidFill>
            <a:schemeClr val="bg1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30A64701-103B-059A-2DDE-09D7F385BB22}"/>
              </a:ext>
            </a:extLst>
          </p:cNvPr>
          <p:cNvSpPr/>
          <p:nvPr/>
        </p:nvSpPr>
        <p:spPr>
          <a:xfrm>
            <a:off x="1026583" y="4187925"/>
            <a:ext cx="6470650" cy="118800"/>
          </a:xfrm>
          <a:prstGeom prst="roundRect">
            <a:avLst/>
          </a:prstGeom>
          <a:solidFill>
            <a:srgbClr val="006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70B5FE51-12B8-D5D7-626E-BA40A36D991E}"/>
              </a:ext>
            </a:extLst>
          </p:cNvPr>
          <p:cNvSpPr/>
          <p:nvPr/>
        </p:nvSpPr>
        <p:spPr>
          <a:xfrm>
            <a:off x="7591227" y="4411316"/>
            <a:ext cx="118800" cy="118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Retângulo Arredondado 43">
            <a:extLst>
              <a:ext uri="{FF2B5EF4-FFF2-40B4-BE49-F238E27FC236}">
                <a16:creationId xmlns:a16="http://schemas.microsoft.com/office/drawing/2014/main" id="{C61F919D-65DD-6126-F307-0D18ECA807A2}"/>
              </a:ext>
            </a:extLst>
          </p:cNvPr>
          <p:cNvSpPr/>
          <p:nvPr/>
        </p:nvSpPr>
        <p:spPr>
          <a:xfrm>
            <a:off x="7775442" y="4627216"/>
            <a:ext cx="254982" cy="118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1BC57315-FA96-6C94-5734-261A3867193B}"/>
              </a:ext>
            </a:extLst>
          </p:cNvPr>
          <p:cNvSpPr/>
          <p:nvPr/>
        </p:nvSpPr>
        <p:spPr>
          <a:xfrm>
            <a:off x="8091019" y="4838434"/>
            <a:ext cx="118800" cy="118800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3346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2433599" y="193241"/>
            <a:ext cx="4276800" cy="119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Logótipo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76FBD58-4313-408A-9D93-9CCDD085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2433599" y="2302366"/>
            <a:ext cx="3777045" cy="1139875"/>
          </a:xfrm>
          <a:prstGeom prst="rect">
            <a:avLst/>
          </a:prstGeom>
        </p:spPr>
      </p:pic>
      <p:pic>
        <p:nvPicPr>
          <p:cNvPr id="2050" name="Picture 2" descr="Black Curved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FFB60531-117A-0E36-B2F4-21892B4C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0981" flipH="1">
            <a:off x="2310584" y="3505170"/>
            <a:ext cx="498529" cy="3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lack Curved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A11220D9-C021-BE23-E844-D6F70D17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31967" flipH="1">
            <a:off x="6121694" y="2312438"/>
            <a:ext cx="498529" cy="3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28;p38">
            <a:extLst>
              <a:ext uri="{FF2B5EF4-FFF2-40B4-BE49-F238E27FC236}">
                <a16:creationId xmlns:a16="http://schemas.microsoft.com/office/drawing/2014/main" id="{28B317CA-4DDE-A38C-E757-9F23053C68B2}"/>
              </a:ext>
            </a:extLst>
          </p:cNvPr>
          <p:cNvSpPr txBox="1">
            <a:spLocks/>
          </p:cNvSpPr>
          <p:nvPr/>
        </p:nvSpPr>
        <p:spPr>
          <a:xfrm>
            <a:off x="6475404" y="2626979"/>
            <a:ext cx="1667050" cy="3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b="1" dirty="0"/>
              <a:t>Nome da “marca”</a:t>
            </a:r>
          </a:p>
        </p:txBody>
      </p:sp>
      <p:sp>
        <p:nvSpPr>
          <p:cNvPr id="7" name="Google Shape;228;p38">
            <a:extLst>
              <a:ext uri="{FF2B5EF4-FFF2-40B4-BE49-F238E27FC236}">
                <a16:creationId xmlns:a16="http://schemas.microsoft.com/office/drawing/2014/main" id="{2E6AE412-E780-ACBA-C970-9598D4B2D521}"/>
              </a:ext>
            </a:extLst>
          </p:cNvPr>
          <p:cNvSpPr txBox="1">
            <a:spLocks/>
          </p:cNvSpPr>
          <p:nvPr/>
        </p:nvSpPr>
        <p:spPr>
          <a:xfrm>
            <a:off x="687769" y="3159386"/>
            <a:ext cx="1745830" cy="3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b="1" dirty="0"/>
              <a:t>Logótipo principal</a:t>
            </a:r>
          </a:p>
        </p:txBody>
      </p:sp>
    </p:spTree>
    <p:extLst>
      <p:ext uri="{BB962C8B-B14F-4D97-AF65-F5344CB8AC3E}">
        <p14:creationId xmlns:p14="http://schemas.microsoft.com/office/powerpoint/2010/main" val="24996227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1045464" y="71323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HSB</a:t>
            </a:r>
            <a:endParaRPr dirty="0"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4572000" y="2586066"/>
            <a:ext cx="3856800" cy="1435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modelo HSB representa as cores com base na matiz </a:t>
            </a:r>
            <a:r>
              <a:rPr lang="pt-PT" b="1" dirty="0"/>
              <a:t>(</a:t>
            </a:r>
            <a:r>
              <a:rPr lang="pt-PT" b="1" dirty="0" err="1"/>
              <a:t>Hue</a:t>
            </a:r>
            <a:r>
              <a:rPr lang="pt-PT" b="1" dirty="0"/>
              <a:t>)</a:t>
            </a:r>
            <a:r>
              <a:rPr lang="pt-PT" dirty="0"/>
              <a:t>, saturação </a:t>
            </a:r>
            <a:r>
              <a:rPr lang="pt-PT" b="1" dirty="0"/>
              <a:t>(</a:t>
            </a:r>
            <a:r>
              <a:rPr lang="pt-PT" b="1" dirty="0" err="1"/>
              <a:t>Saturation</a:t>
            </a:r>
            <a:r>
              <a:rPr lang="pt-PT" b="1" dirty="0"/>
              <a:t>) </a:t>
            </a:r>
            <a:r>
              <a:rPr lang="pt-PT" dirty="0"/>
              <a:t>e no brilho </a:t>
            </a:r>
            <a:r>
              <a:rPr lang="pt-PT" b="1" dirty="0"/>
              <a:t>(</a:t>
            </a:r>
            <a:r>
              <a:rPr lang="pt-PT" b="1" dirty="0" err="1"/>
              <a:t>Brightness</a:t>
            </a:r>
            <a:r>
              <a:rPr lang="pt-PT" b="1" dirty="0"/>
              <a:t>)</a:t>
            </a:r>
            <a:r>
              <a:rPr lang="pt-PT" dirty="0"/>
              <a:t>, tornando-o assim mais fácil e intuitivo de utilizar.</a:t>
            </a:r>
            <a:endParaRPr lang="pt-PT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0F25D1-14C0-1628-4B09-18BF34F5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88" y="2416768"/>
            <a:ext cx="3255897" cy="1853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8795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sp>
        <p:nvSpPr>
          <p:cNvPr id="295" name="Google Shape;295;p45"/>
          <p:cNvSpPr txBox="1">
            <a:spLocks noGrp="1"/>
          </p:cNvSpPr>
          <p:nvPr>
            <p:ph type="subTitle" idx="2"/>
          </p:nvPr>
        </p:nvSpPr>
        <p:spPr>
          <a:xfrm>
            <a:off x="784950" y="1476202"/>
            <a:ext cx="1666150" cy="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 principal</a:t>
            </a:r>
            <a:endParaRPr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265BC1C5-5968-6B11-200A-5BE581BB5431}"/>
              </a:ext>
            </a:extLst>
          </p:cNvPr>
          <p:cNvCxnSpPr/>
          <p:nvPr/>
        </p:nvCxnSpPr>
        <p:spPr>
          <a:xfrm>
            <a:off x="876300" y="2330450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Google Shape;295;p45">
            <a:extLst>
              <a:ext uri="{FF2B5EF4-FFF2-40B4-BE49-F238E27FC236}">
                <a16:creationId xmlns:a16="http://schemas.microsoft.com/office/drawing/2014/main" id="{881C43A2-3E7B-A445-FD79-ABCB607D494B}"/>
              </a:ext>
            </a:extLst>
          </p:cNvPr>
          <p:cNvSpPr txBox="1">
            <a:spLocks/>
          </p:cNvSpPr>
          <p:nvPr/>
        </p:nvSpPr>
        <p:spPr>
          <a:xfrm>
            <a:off x="778600" y="2089151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019CCBBD-F1DF-DDDB-AEF8-B06C7450ABA8}"/>
              </a:ext>
            </a:extLst>
          </p:cNvPr>
          <p:cNvCxnSpPr/>
          <p:nvPr/>
        </p:nvCxnSpPr>
        <p:spPr>
          <a:xfrm>
            <a:off x="876300" y="2692399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Google Shape;295;p45">
            <a:extLst>
              <a:ext uri="{FF2B5EF4-FFF2-40B4-BE49-F238E27FC236}">
                <a16:creationId xmlns:a16="http://schemas.microsoft.com/office/drawing/2014/main" id="{875AC85C-586A-4B30-847B-140ECA5941A4}"/>
              </a:ext>
            </a:extLst>
          </p:cNvPr>
          <p:cNvSpPr txBox="1">
            <a:spLocks/>
          </p:cNvSpPr>
          <p:nvPr/>
        </p:nvSpPr>
        <p:spPr>
          <a:xfrm>
            <a:off x="778600" y="2451100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621140BF-4359-ACCB-A30F-FBFD3E8181BE}"/>
              </a:ext>
            </a:extLst>
          </p:cNvPr>
          <p:cNvCxnSpPr/>
          <p:nvPr/>
        </p:nvCxnSpPr>
        <p:spPr>
          <a:xfrm>
            <a:off x="876300" y="3073396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Google Shape;295;p45">
            <a:extLst>
              <a:ext uri="{FF2B5EF4-FFF2-40B4-BE49-F238E27FC236}">
                <a16:creationId xmlns:a16="http://schemas.microsoft.com/office/drawing/2014/main" id="{C4CFB5EB-E3A2-A3EF-461B-5BE7BCAE6856}"/>
              </a:ext>
            </a:extLst>
          </p:cNvPr>
          <p:cNvSpPr txBox="1">
            <a:spLocks/>
          </p:cNvSpPr>
          <p:nvPr/>
        </p:nvSpPr>
        <p:spPr>
          <a:xfrm>
            <a:off x="778600" y="2832097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16" name="Google Shape;295;p45">
            <a:extLst>
              <a:ext uri="{FF2B5EF4-FFF2-40B4-BE49-F238E27FC236}">
                <a16:creationId xmlns:a16="http://schemas.microsoft.com/office/drawing/2014/main" id="{1F7B8828-6B3F-38A4-6DC7-E542020E1DB4}"/>
              </a:ext>
            </a:extLst>
          </p:cNvPr>
          <p:cNvSpPr txBox="1">
            <a:spLocks/>
          </p:cNvSpPr>
          <p:nvPr/>
        </p:nvSpPr>
        <p:spPr>
          <a:xfrm>
            <a:off x="2368050" y="2222501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353</a:t>
            </a:r>
          </a:p>
        </p:txBody>
      </p:sp>
      <p:sp>
        <p:nvSpPr>
          <p:cNvPr id="17" name="Google Shape;295;p45">
            <a:extLst>
              <a:ext uri="{FF2B5EF4-FFF2-40B4-BE49-F238E27FC236}">
                <a16:creationId xmlns:a16="http://schemas.microsoft.com/office/drawing/2014/main" id="{542F61A4-611E-3ADD-38A0-36D42B2778E5}"/>
              </a:ext>
            </a:extLst>
          </p:cNvPr>
          <p:cNvSpPr txBox="1">
            <a:spLocks/>
          </p:cNvSpPr>
          <p:nvPr/>
        </p:nvSpPr>
        <p:spPr>
          <a:xfrm>
            <a:off x="2368050" y="2581275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99</a:t>
            </a:r>
          </a:p>
        </p:txBody>
      </p:sp>
      <p:sp>
        <p:nvSpPr>
          <p:cNvPr id="18" name="Google Shape;295;p45">
            <a:extLst>
              <a:ext uri="{FF2B5EF4-FFF2-40B4-BE49-F238E27FC236}">
                <a16:creationId xmlns:a16="http://schemas.microsoft.com/office/drawing/2014/main" id="{AEB05E7D-0212-BF49-0A93-2A883BC290E4}"/>
              </a:ext>
            </a:extLst>
          </p:cNvPr>
          <p:cNvSpPr txBox="1">
            <a:spLocks/>
          </p:cNvSpPr>
          <p:nvPr/>
        </p:nvSpPr>
        <p:spPr>
          <a:xfrm>
            <a:off x="2368050" y="2962272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82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03BE76-F014-9134-3303-04E10CEBDBC0}"/>
              </a:ext>
            </a:extLst>
          </p:cNvPr>
          <p:cNvSpPr/>
          <p:nvPr/>
        </p:nvSpPr>
        <p:spPr>
          <a:xfrm>
            <a:off x="2168275" y="2279648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CD258D-CE87-3190-1FA8-8257BB0F8E38}"/>
              </a:ext>
            </a:extLst>
          </p:cNvPr>
          <p:cNvSpPr/>
          <p:nvPr/>
        </p:nvSpPr>
        <p:spPr>
          <a:xfrm>
            <a:off x="2187325" y="2638422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08E310-093D-6C49-9D3F-BA33D267A736}"/>
              </a:ext>
            </a:extLst>
          </p:cNvPr>
          <p:cNvSpPr/>
          <p:nvPr/>
        </p:nvSpPr>
        <p:spPr>
          <a:xfrm>
            <a:off x="1958725" y="301862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2EC7CD4-E4F9-3660-662A-EFDAE29F1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53" t="47369" r="37766" b="11048"/>
          <a:stretch/>
        </p:blipFill>
        <p:spPr bwMode="auto">
          <a:xfrm>
            <a:off x="876299" y="3368441"/>
            <a:ext cx="1731089" cy="762429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Google Shape;295;p45">
            <a:extLst>
              <a:ext uri="{FF2B5EF4-FFF2-40B4-BE49-F238E27FC236}">
                <a16:creationId xmlns:a16="http://schemas.microsoft.com/office/drawing/2014/main" id="{801CF5CC-ACF8-7A50-89A8-DFC1513F44F6}"/>
              </a:ext>
            </a:extLst>
          </p:cNvPr>
          <p:cNvSpPr txBox="1">
            <a:spLocks/>
          </p:cNvSpPr>
          <p:nvPr/>
        </p:nvSpPr>
        <p:spPr>
          <a:xfrm>
            <a:off x="3563319" y="1485154"/>
            <a:ext cx="1666150" cy="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Tom claro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0CC921CB-A459-31D3-F8C3-6014DA5B0A3B}"/>
              </a:ext>
            </a:extLst>
          </p:cNvPr>
          <p:cNvCxnSpPr/>
          <p:nvPr/>
        </p:nvCxnSpPr>
        <p:spPr>
          <a:xfrm>
            <a:off x="3654669" y="2339402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Google Shape;295;p45">
            <a:extLst>
              <a:ext uri="{FF2B5EF4-FFF2-40B4-BE49-F238E27FC236}">
                <a16:creationId xmlns:a16="http://schemas.microsoft.com/office/drawing/2014/main" id="{70CACD5C-B52B-7C80-6029-C7BBA0A313F5}"/>
              </a:ext>
            </a:extLst>
          </p:cNvPr>
          <p:cNvSpPr txBox="1">
            <a:spLocks/>
          </p:cNvSpPr>
          <p:nvPr/>
        </p:nvSpPr>
        <p:spPr>
          <a:xfrm>
            <a:off x="3556969" y="2098103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BF7263F5-E2FC-F2CF-3580-219219A8C95B}"/>
              </a:ext>
            </a:extLst>
          </p:cNvPr>
          <p:cNvCxnSpPr/>
          <p:nvPr/>
        </p:nvCxnSpPr>
        <p:spPr>
          <a:xfrm>
            <a:off x="3654669" y="2701351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Google Shape;295;p45">
            <a:extLst>
              <a:ext uri="{FF2B5EF4-FFF2-40B4-BE49-F238E27FC236}">
                <a16:creationId xmlns:a16="http://schemas.microsoft.com/office/drawing/2014/main" id="{5E5587EC-C565-6D0D-A3EA-D25A9C7CEA83}"/>
              </a:ext>
            </a:extLst>
          </p:cNvPr>
          <p:cNvSpPr txBox="1">
            <a:spLocks/>
          </p:cNvSpPr>
          <p:nvPr/>
        </p:nvSpPr>
        <p:spPr>
          <a:xfrm>
            <a:off x="3556969" y="2460052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4F410C74-E84D-DFCD-A528-BA1E4AEB6F4F}"/>
              </a:ext>
            </a:extLst>
          </p:cNvPr>
          <p:cNvCxnSpPr/>
          <p:nvPr/>
        </p:nvCxnSpPr>
        <p:spPr>
          <a:xfrm>
            <a:off x="3654669" y="3082348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Google Shape;295;p45">
            <a:extLst>
              <a:ext uri="{FF2B5EF4-FFF2-40B4-BE49-F238E27FC236}">
                <a16:creationId xmlns:a16="http://schemas.microsoft.com/office/drawing/2014/main" id="{B47F99CE-9D58-206E-3D78-5110864BCBA7}"/>
              </a:ext>
            </a:extLst>
          </p:cNvPr>
          <p:cNvSpPr txBox="1">
            <a:spLocks/>
          </p:cNvSpPr>
          <p:nvPr/>
        </p:nvSpPr>
        <p:spPr>
          <a:xfrm>
            <a:off x="3556969" y="2841049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34" name="Google Shape;295;p45">
            <a:extLst>
              <a:ext uri="{FF2B5EF4-FFF2-40B4-BE49-F238E27FC236}">
                <a16:creationId xmlns:a16="http://schemas.microsoft.com/office/drawing/2014/main" id="{D469CBC0-58F3-797A-DA3D-9F668D1AB545}"/>
              </a:ext>
            </a:extLst>
          </p:cNvPr>
          <p:cNvSpPr txBox="1">
            <a:spLocks/>
          </p:cNvSpPr>
          <p:nvPr/>
        </p:nvSpPr>
        <p:spPr>
          <a:xfrm>
            <a:off x="5146419" y="2231453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0</a:t>
            </a:r>
          </a:p>
        </p:txBody>
      </p:sp>
      <p:sp>
        <p:nvSpPr>
          <p:cNvPr id="35" name="Google Shape;295;p45">
            <a:extLst>
              <a:ext uri="{FF2B5EF4-FFF2-40B4-BE49-F238E27FC236}">
                <a16:creationId xmlns:a16="http://schemas.microsoft.com/office/drawing/2014/main" id="{C8BCBA61-B2DA-C940-2D00-5A09317052A0}"/>
              </a:ext>
            </a:extLst>
          </p:cNvPr>
          <p:cNvSpPr txBox="1">
            <a:spLocks/>
          </p:cNvSpPr>
          <p:nvPr/>
        </p:nvSpPr>
        <p:spPr>
          <a:xfrm>
            <a:off x="5146419" y="2590227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8</a:t>
            </a:r>
          </a:p>
        </p:txBody>
      </p:sp>
      <p:sp>
        <p:nvSpPr>
          <p:cNvPr id="36" name="Google Shape;295;p45">
            <a:extLst>
              <a:ext uri="{FF2B5EF4-FFF2-40B4-BE49-F238E27FC236}">
                <a16:creationId xmlns:a16="http://schemas.microsoft.com/office/drawing/2014/main" id="{383780C0-6181-8863-D3BC-6B370168DB2C}"/>
              </a:ext>
            </a:extLst>
          </p:cNvPr>
          <p:cNvSpPr txBox="1">
            <a:spLocks/>
          </p:cNvSpPr>
          <p:nvPr/>
        </p:nvSpPr>
        <p:spPr>
          <a:xfrm>
            <a:off x="5146419" y="2971224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100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0DBBDD-E7EE-178A-597C-065A18838C3C}"/>
              </a:ext>
            </a:extLst>
          </p:cNvPr>
          <p:cNvSpPr/>
          <p:nvPr/>
        </p:nvSpPr>
        <p:spPr>
          <a:xfrm>
            <a:off x="3654668" y="229177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8D912AE-B0EA-4AC9-4B60-64C614A863A1}"/>
              </a:ext>
            </a:extLst>
          </p:cNvPr>
          <p:cNvSpPr/>
          <p:nvPr/>
        </p:nvSpPr>
        <p:spPr>
          <a:xfrm>
            <a:off x="3791919" y="2645903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820723E-749D-D189-ED55-30EF3BBFEA48}"/>
              </a:ext>
            </a:extLst>
          </p:cNvPr>
          <p:cNvSpPr/>
          <p:nvPr/>
        </p:nvSpPr>
        <p:spPr>
          <a:xfrm>
            <a:off x="5035544" y="3027581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Google Shape;295;p45">
            <a:extLst>
              <a:ext uri="{FF2B5EF4-FFF2-40B4-BE49-F238E27FC236}">
                <a16:creationId xmlns:a16="http://schemas.microsoft.com/office/drawing/2014/main" id="{2BAF3878-25D8-3A78-24D9-EE7224C5A34C}"/>
              </a:ext>
            </a:extLst>
          </p:cNvPr>
          <p:cNvSpPr txBox="1">
            <a:spLocks/>
          </p:cNvSpPr>
          <p:nvPr/>
        </p:nvSpPr>
        <p:spPr>
          <a:xfrm>
            <a:off x="6301875" y="1476202"/>
            <a:ext cx="1666150" cy="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Tom escuro</a:t>
            </a:r>
          </a:p>
        </p:txBody>
      </p: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B09B147C-12D2-53C5-9CA3-04543C6EBE02}"/>
              </a:ext>
            </a:extLst>
          </p:cNvPr>
          <p:cNvCxnSpPr/>
          <p:nvPr/>
        </p:nvCxnSpPr>
        <p:spPr>
          <a:xfrm>
            <a:off x="6393225" y="2330450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Google Shape;295;p45">
            <a:extLst>
              <a:ext uri="{FF2B5EF4-FFF2-40B4-BE49-F238E27FC236}">
                <a16:creationId xmlns:a16="http://schemas.microsoft.com/office/drawing/2014/main" id="{81E9B685-A8E5-1537-73BA-D15A08B93EE1}"/>
              </a:ext>
            </a:extLst>
          </p:cNvPr>
          <p:cNvSpPr txBox="1">
            <a:spLocks/>
          </p:cNvSpPr>
          <p:nvPr/>
        </p:nvSpPr>
        <p:spPr>
          <a:xfrm>
            <a:off x="6295525" y="2089151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9527C4C6-C263-306C-E74C-9415EA947FF2}"/>
              </a:ext>
            </a:extLst>
          </p:cNvPr>
          <p:cNvCxnSpPr/>
          <p:nvPr/>
        </p:nvCxnSpPr>
        <p:spPr>
          <a:xfrm>
            <a:off x="6393225" y="2692399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Google Shape;295;p45">
            <a:extLst>
              <a:ext uri="{FF2B5EF4-FFF2-40B4-BE49-F238E27FC236}">
                <a16:creationId xmlns:a16="http://schemas.microsoft.com/office/drawing/2014/main" id="{822967FC-100F-8CCA-73F2-0FB717737E30}"/>
              </a:ext>
            </a:extLst>
          </p:cNvPr>
          <p:cNvSpPr txBox="1">
            <a:spLocks/>
          </p:cNvSpPr>
          <p:nvPr/>
        </p:nvSpPr>
        <p:spPr>
          <a:xfrm>
            <a:off x="6295525" y="2451100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475AA60F-A91C-4205-EF36-CE0FDAC950A7}"/>
              </a:ext>
            </a:extLst>
          </p:cNvPr>
          <p:cNvCxnSpPr/>
          <p:nvPr/>
        </p:nvCxnSpPr>
        <p:spPr>
          <a:xfrm>
            <a:off x="6393225" y="3073396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Google Shape;295;p45">
            <a:extLst>
              <a:ext uri="{FF2B5EF4-FFF2-40B4-BE49-F238E27FC236}">
                <a16:creationId xmlns:a16="http://schemas.microsoft.com/office/drawing/2014/main" id="{FC059CDE-96FB-F204-D83D-02254F81675A}"/>
              </a:ext>
            </a:extLst>
          </p:cNvPr>
          <p:cNvSpPr txBox="1">
            <a:spLocks/>
          </p:cNvSpPr>
          <p:nvPr/>
        </p:nvSpPr>
        <p:spPr>
          <a:xfrm>
            <a:off x="6295525" y="2832097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48" name="Google Shape;295;p45">
            <a:extLst>
              <a:ext uri="{FF2B5EF4-FFF2-40B4-BE49-F238E27FC236}">
                <a16:creationId xmlns:a16="http://schemas.microsoft.com/office/drawing/2014/main" id="{58644380-295E-D0BD-BC32-B9056AB16FA0}"/>
              </a:ext>
            </a:extLst>
          </p:cNvPr>
          <p:cNvSpPr txBox="1">
            <a:spLocks/>
          </p:cNvSpPr>
          <p:nvPr/>
        </p:nvSpPr>
        <p:spPr>
          <a:xfrm>
            <a:off x="7884975" y="2222501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0</a:t>
            </a:r>
          </a:p>
        </p:txBody>
      </p:sp>
      <p:sp>
        <p:nvSpPr>
          <p:cNvPr id="49" name="Google Shape;295;p45">
            <a:extLst>
              <a:ext uri="{FF2B5EF4-FFF2-40B4-BE49-F238E27FC236}">
                <a16:creationId xmlns:a16="http://schemas.microsoft.com/office/drawing/2014/main" id="{3D13715A-28EF-1BE9-380E-BAB611E68943}"/>
              </a:ext>
            </a:extLst>
          </p:cNvPr>
          <p:cNvSpPr txBox="1">
            <a:spLocks/>
          </p:cNvSpPr>
          <p:nvPr/>
        </p:nvSpPr>
        <p:spPr>
          <a:xfrm>
            <a:off x="7884975" y="2581275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100</a:t>
            </a:r>
          </a:p>
        </p:txBody>
      </p:sp>
      <p:sp>
        <p:nvSpPr>
          <p:cNvPr id="50" name="Google Shape;295;p45">
            <a:extLst>
              <a:ext uri="{FF2B5EF4-FFF2-40B4-BE49-F238E27FC236}">
                <a16:creationId xmlns:a16="http://schemas.microsoft.com/office/drawing/2014/main" id="{6B2A4413-5F45-F527-2337-8C209702602F}"/>
              </a:ext>
            </a:extLst>
          </p:cNvPr>
          <p:cNvSpPr txBox="1">
            <a:spLocks/>
          </p:cNvSpPr>
          <p:nvPr/>
        </p:nvSpPr>
        <p:spPr>
          <a:xfrm>
            <a:off x="7884975" y="2962272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30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28B7F8F-94C5-ADF1-62DD-CF8FECB8D091}"/>
              </a:ext>
            </a:extLst>
          </p:cNvPr>
          <p:cNvSpPr/>
          <p:nvPr/>
        </p:nvSpPr>
        <p:spPr>
          <a:xfrm>
            <a:off x="6389075" y="2279767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FDF2ED7-765C-8510-C0BC-E15D3C51C284}"/>
              </a:ext>
            </a:extLst>
          </p:cNvPr>
          <p:cNvSpPr/>
          <p:nvPr/>
        </p:nvSpPr>
        <p:spPr>
          <a:xfrm>
            <a:off x="7755050" y="2638422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6D3C977-7988-9D97-A046-77F057574CC1}"/>
              </a:ext>
            </a:extLst>
          </p:cNvPr>
          <p:cNvSpPr/>
          <p:nvPr/>
        </p:nvSpPr>
        <p:spPr>
          <a:xfrm>
            <a:off x="6845525" y="301862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0BAA88-3571-045E-E59F-EE2B7FFA5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7" t="12101" r="37833" b="17492"/>
          <a:stretch/>
        </p:blipFill>
        <p:spPr bwMode="auto">
          <a:xfrm>
            <a:off x="3620974" y="3368441"/>
            <a:ext cx="1731089" cy="797822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4BB934B5-AF02-4044-D1D6-9A68A9956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33" t="13299" r="37833" b="17993"/>
          <a:stretch/>
        </p:blipFill>
        <p:spPr bwMode="auto">
          <a:xfrm>
            <a:off x="6389075" y="3354952"/>
            <a:ext cx="1731089" cy="78452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31275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3247</Words>
  <Application>Microsoft Macintosh PowerPoint</Application>
  <PresentationFormat>Apresentação no Ecrã (16:9)</PresentationFormat>
  <Paragraphs>673</Paragraphs>
  <Slides>44</Slides>
  <Notes>44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44</vt:i4>
      </vt:variant>
    </vt:vector>
  </HeadingPairs>
  <TitlesOfParts>
    <vt:vector size="50" baseType="lpstr">
      <vt:lpstr>Alexandria Medium</vt:lpstr>
      <vt:lpstr>Albert Sans</vt:lpstr>
      <vt:lpstr>Albert Sans Black</vt:lpstr>
      <vt:lpstr>Albert Sans Medium</vt:lpstr>
      <vt:lpstr>Arial</vt:lpstr>
      <vt:lpstr>Lead Funnel by Slidesgo</vt:lpstr>
      <vt:lpstr>Apresentação do PowerPoint</vt:lpstr>
      <vt:lpstr>01</vt:lpstr>
      <vt:lpstr>Ferramentas utilizadas</vt:lpstr>
      <vt:lpstr>Tecnologias utilizadas</vt:lpstr>
      <vt:lpstr>KanBan</vt:lpstr>
      <vt:lpstr>Cronograma</vt:lpstr>
      <vt:lpstr>Logótipo</vt:lpstr>
      <vt:lpstr>Modelo HSB</vt:lpstr>
      <vt:lpstr>Escolha da paleta de cores</vt:lpstr>
      <vt:lpstr>Escolha da paleta de cores</vt:lpstr>
      <vt:lpstr>Escolha da paleta de cores</vt:lpstr>
      <vt:lpstr>Apresentação do PowerPoint</vt:lpstr>
      <vt:lpstr>Viewport inicial</vt:lpstr>
      <vt:lpstr>Apresentação do PowerPoint</vt:lpstr>
      <vt:lpstr>Swiper.js</vt:lpstr>
      <vt:lpstr>Swiper.js</vt:lpstr>
      <vt:lpstr>Swiper.js</vt:lpstr>
      <vt:lpstr>Swiper.js</vt:lpstr>
      <vt:lpstr>Swiper.js</vt:lpstr>
      <vt:lpstr>Swiper.js</vt:lpstr>
      <vt:lpstr>Swiper.js</vt:lpstr>
      <vt:lpstr>Swiper.js</vt:lpstr>
      <vt:lpstr>Swiper.js</vt:lpstr>
      <vt:lpstr>Swiper.js</vt:lpstr>
      <vt:lpstr>Swiper.js</vt:lpstr>
      <vt:lpstr>Swiper.js</vt:lpstr>
      <vt:lpstr>Swiper.js</vt:lpstr>
      <vt:lpstr>Google Cloud</vt:lpstr>
      <vt:lpstr>Página de registo</vt:lpstr>
      <vt:lpstr>Página de registo</vt:lpstr>
      <vt:lpstr>Instalação do mongoose e next-auth</vt:lpstr>
      <vt:lpstr>Criação do token 0Auth</vt:lpstr>
      <vt:lpstr>Criação de um ambiente seguro</vt:lpstr>
      <vt:lpstr>Criação de sessões</vt:lpstr>
      <vt:lpstr>../pages/api/auth/[...nextauth].js</vt:lpstr>
      <vt:lpstr>MongoDB</vt:lpstr>
      <vt:lpstr>Criação do cluster</vt:lpstr>
      <vt:lpstr>Criação do cluster</vt:lpstr>
      <vt:lpstr>Ligação com a base de dados</vt:lpstr>
      <vt:lpstr>Schema</vt:lpstr>
      <vt:lpstr>Callbacks</vt:lpstr>
      <vt:lpstr>Registo de utilizador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Tomé Almeida</cp:lastModifiedBy>
  <cp:revision>193</cp:revision>
  <dcterms:modified xsi:type="dcterms:W3CDTF">2024-12-10T11:17:35Z</dcterms:modified>
</cp:coreProperties>
</file>